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7" r:id="rId10"/>
    <p:sldId id="263" r:id="rId11"/>
    <p:sldId id="265" r:id="rId12"/>
    <p:sldId id="270" r:id="rId13"/>
    <p:sldId id="268" r:id="rId14"/>
    <p:sldId id="266" r:id="rId1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71C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960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E0F7C5-688C-41BA-B0EC-128141706F0D}" type="datetimeFigureOut">
              <a:rPr lang="hu-HU" smtClean="0"/>
              <a:t>2013.01.17.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AD5F38-9DA5-49CE-93B5-2B6E963F74CB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D5F38-9DA5-49CE-93B5-2B6E963F74CB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D5F38-9DA5-49CE-93B5-2B6E963F74CB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D5F38-9DA5-49CE-93B5-2B6E963F74CB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D5F38-9DA5-49CE-93B5-2B6E963F74CB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D5F38-9DA5-49CE-93B5-2B6E963F74CB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D5F38-9DA5-49CE-93B5-2B6E963F74CB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D5F38-9DA5-49CE-93B5-2B6E963F74CB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D5F38-9DA5-49CE-93B5-2B6E963F74CB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D5F38-9DA5-49CE-93B5-2B6E963F74CB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D5F38-9DA5-49CE-93B5-2B6E963F74CB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D5F38-9DA5-49CE-93B5-2B6E963F74CB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D5F38-9DA5-49CE-93B5-2B6E963F74CB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D5F38-9DA5-49CE-93B5-2B6E963F74CB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D5F38-9DA5-49CE-93B5-2B6E963F74CB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églalap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Cím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25" name="Alcím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1" name="Dátum helye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84D801C-8905-4FB2-B457-F5D1B1CCD65B}" type="datetimeFigureOut">
              <a:rPr lang="hu-HU" smtClean="0"/>
              <a:t>2013.01.17.</a:t>
            </a:fld>
            <a:endParaRPr lang="hu-HU"/>
          </a:p>
        </p:txBody>
      </p:sp>
      <p:sp>
        <p:nvSpPr>
          <p:cNvPr id="18" name="Élőláb helye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A5670B6-EA99-4032-AAC9-4351085FE128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4D801C-8905-4FB2-B457-F5D1B1CCD65B}" type="datetimeFigureOut">
              <a:rPr lang="hu-HU" smtClean="0"/>
              <a:t>2013.01.17.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5670B6-EA99-4032-AAC9-4351085FE12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84D801C-8905-4FB2-B457-F5D1B1CCD65B}" type="datetimeFigureOut">
              <a:rPr lang="hu-HU" smtClean="0"/>
              <a:t>2013.01.17.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A5670B6-EA99-4032-AAC9-4351085FE12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4D801C-8905-4FB2-B457-F5D1B1CCD65B}" type="datetimeFigureOut">
              <a:rPr lang="hu-HU" smtClean="0"/>
              <a:t>2013.01.17.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5670B6-EA99-4032-AAC9-4351085FE12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84D801C-8905-4FB2-B457-F5D1B1CCD65B}" type="datetimeFigureOut">
              <a:rPr lang="hu-HU" smtClean="0"/>
              <a:t>2013.01.17.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A5670B6-EA99-4032-AAC9-4351085FE128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4D801C-8905-4FB2-B457-F5D1B1CCD65B}" type="datetimeFigureOut">
              <a:rPr lang="hu-HU" smtClean="0"/>
              <a:t>2013.01.17.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5670B6-EA99-4032-AAC9-4351085FE12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4D801C-8905-4FB2-B457-F5D1B1CCD65B}" type="datetimeFigureOut">
              <a:rPr lang="hu-HU" smtClean="0"/>
              <a:t>2013.01.17.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5670B6-EA99-4032-AAC9-4351085FE12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4D801C-8905-4FB2-B457-F5D1B1CCD65B}" type="datetimeFigureOut">
              <a:rPr lang="hu-HU" smtClean="0"/>
              <a:t>2013.01.17.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5670B6-EA99-4032-AAC9-4351085FE12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84D801C-8905-4FB2-B457-F5D1B1CCD65B}" type="datetimeFigureOut">
              <a:rPr lang="hu-HU" smtClean="0"/>
              <a:t>2013.01.17.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5670B6-EA99-4032-AAC9-4351085FE12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4D801C-8905-4FB2-B457-F5D1B1CCD65B}" type="datetimeFigureOut">
              <a:rPr lang="hu-HU" smtClean="0"/>
              <a:t>2013.01.17.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5670B6-EA99-4032-AAC9-4351085FE128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églalap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4D801C-8905-4FB2-B457-F5D1B1CCD65B}" type="datetimeFigureOut">
              <a:rPr lang="hu-HU" smtClean="0"/>
              <a:t>2013.01.17.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5670B6-EA99-4032-AAC9-4351085FE128}" type="slidenum">
              <a:rPr lang="hu-HU" smtClean="0"/>
              <a:t>‹#›</a:t>
            </a:fld>
            <a:endParaRPr lang="hu-HU"/>
          </a:p>
        </p:txBody>
      </p:sp>
      <p:sp>
        <p:nvSpPr>
          <p:cNvPr id="10" name="Kép helye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églalap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Cím helye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1" name="Szöveg helye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27" name="Dátum helye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84D801C-8905-4FB2-B457-F5D1B1CCD65B}" type="datetimeFigureOut">
              <a:rPr lang="hu-HU" smtClean="0"/>
              <a:t>2013.01.17.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16" name="Dia számának hely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A5670B6-EA99-4032-AAC9-4351085FE128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>
                <a:latin typeface="Book Antiqua" pitchFamily="18" charset="0"/>
              </a:rPr>
              <a:t>A kínai kultúra sajátosságai</a:t>
            </a:r>
            <a:endParaRPr lang="hu-HU" dirty="0">
              <a:latin typeface="Book Antiqua" pitchFamily="18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772300" cy="1752600"/>
          </a:xfrm>
        </p:spPr>
        <p:txBody>
          <a:bodyPr>
            <a:normAutofit/>
          </a:bodyPr>
          <a:lstStyle/>
          <a:p>
            <a:r>
              <a:rPr lang="hu-HU" dirty="0" smtClean="0">
                <a:latin typeface="Book Antiqua" pitchFamily="18" charset="0"/>
              </a:rPr>
              <a:t>Sorvezető kínai partnerekhez</a:t>
            </a:r>
          </a:p>
          <a:p>
            <a:endParaRPr lang="hu-HU" dirty="0">
              <a:latin typeface="Book Antiqua" pitchFamily="18" charset="0"/>
            </a:endParaRPr>
          </a:p>
          <a:p>
            <a:pPr algn="r"/>
            <a:r>
              <a:rPr lang="hu-HU" dirty="0" smtClean="0">
                <a:latin typeface="Book Antiqua" pitchFamily="18" charset="0"/>
              </a:rPr>
              <a:t>Simon Adrienn</a:t>
            </a:r>
          </a:p>
          <a:p>
            <a:pPr algn="r"/>
            <a:r>
              <a:rPr lang="hu-HU" sz="2100" dirty="0" smtClean="0">
                <a:latin typeface="Book Antiqua" pitchFamily="18" charset="0"/>
              </a:rPr>
              <a:t>2013. január 18</a:t>
            </a:r>
            <a:r>
              <a:rPr lang="hu-HU" dirty="0" smtClean="0">
                <a:latin typeface="Book Antiqua" pitchFamily="18" charset="0"/>
              </a:rPr>
              <a:t>.</a:t>
            </a:r>
            <a:endParaRPr lang="hu-HU" dirty="0">
              <a:latin typeface="Book Antiqua" pitchFamily="18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latin typeface="Book Antiqua" pitchFamily="18" charset="0"/>
              </a:rPr>
              <a:t>étkezés</a:t>
            </a:r>
            <a:endParaRPr lang="hu-HU" dirty="0">
              <a:latin typeface="Book Antiqua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dirty="0" smtClean="0">
                <a:latin typeface="Book Antiqua" pitchFamily="18" charset="0"/>
              </a:rPr>
              <a:t>Megtudni előre, hogy van-e muszlim vagy buddhista vallású a delegációban  - erre étkezéskor nagyon kell figyelni!</a:t>
            </a:r>
          </a:p>
          <a:p>
            <a:r>
              <a:rPr lang="hu-HU" dirty="0" smtClean="0">
                <a:latin typeface="Book Antiqua" pitchFamily="18" charset="0"/>
              </a:rPr>
              <a:t>Az idősebb kínaiak rendszerint nem fogyasztanak kávét, szívesebben veszik a gyümölcsöt desszert helyett</a:t>
            </a:r>
          </a:p>
          <a:p>
            <a:r>
              <a:rPr lang="hu-HU" dirty="0" smtClean="0">
                <a:latin typeface="Book Antiqua" pitchFamily="18" charset="0"/>
              </a:rPr>
              <a:t>Sokan – főleg Kína középső részéről származók – amennyire lehet, kerülik a tejszínes, tejfölös ételeket</a:t>
            </a:r>
          </a:p>
          <a:p>
            <a:r>
              <a:rPr lang="hu-HU" dirty="0" smtClean="0">
                <a:latin typeface="Book Antiqua" pitchFamily="18" charset="0"/>
              </a:rPr>
              <a:t>A zöld teával nem szoktak cukrot, citromot fogyasztani</a:t>
            </a:r>
          </a:p>
          <a:p>
            <a:r>
              <a:rPr lang="hu-HU" dirty="0" smtClean="0">
                <a:latin typeface="Book Antiqua" pitchFamily="18" charset="0"/>
              </a:rPr>
              <a:t>Nem kell nemzetközies konyhával bajlódni, a tipikus magyar konyha, a tájjellegű ételek jó fogadtatásnak örvendenek – </a:t>
            </a:r>
            <a:r>
              <a:rPr lang="hu-HU" dirty="0" err="1" smtClean="0">
                <a:latin typeface="Book Antiqua" pitchFamily="18" charset="0"/>
              </a:rPr>
              <a:t>KIM-mel</a:t>
            </a:r>
            <a:r>
              <a:rPr lang="hu-HU" dirty="0" smtClean="0">
                <a:latin typeface="Book Antiqua" pitchFamily="18" charset="0"/>
              </a:rPr>
              <a:t> egyeztetni, hogy a budapesti napokon miket fogyasztanak – ismétlés kerülendő</a:t>
            </a:r>
          </a:p>
          <a:p>
            <a:r>
              <a:rPr lang="hu-HU" dirty="0" smtClean="0">
                <a:latin typeface="Book Antiqua" pitchFamily="18" charset="0"/>
              </a:rPr>
              <a:t>Pálinka nem mindenkinél jön be, Unicumnak és a száraz vöröseknek, aszúnak van esélye </a:t>
            </a:r>
          </a:p>
          <a:p>
            <a:pPr algn="r"/>
            <a:r>
              <a:rPr lang="hu-HU" b="1" dirty="0" smtClean="0">
                <a:latin typeface="Book Antiqua" pitchFamily="18" charset="0"/>
              </a:rPr>
              <a:t>De próbálkozni lehet!</a:t>
            </a:r>
            <a:endParaRPr lang="hu-HU" b="1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>
                <a:latin typeface="Book Antiqua" pitchFamily="18" charset="0"/>
              </a:rPr>
              <a:t>Ajándékozás</a:t>
            </a:r>
            <a:br>
              <a:rPr lang="hu-HU" dirty="0" smtClean="0">
                <a:latin typeface="Book Antiqua" pitchFamily="18" charset="0"/>
              </a:rPr>
            </a:br>
            <a:endParaRPr lang="hu-HU" dirty="0">
              <a:latin typeface="Book Antiqua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latin typeface="Book Antiqua" pitchFamily="18" charset="0"/>
              </a:rPr>
              <a:t>Ha lehet, egyeztetni a kínai delegáció protokollosával </a:t>
            </a:r>
            <a:r>
              <a:rPr lang="hu-HU" sz="1800" dirty="0" smtClean="0">
                <a:latin typeface="Book Antiqua" pitchFamily="18" charset="0"/>
              </a:rPr>
              <a:t>(névsor legalján szereplő kormányzati képviselő, osztályvezető, tolmács stb.)</a:t>
            </a:r>
          </a:p>
          <a:p>
            <a:r>
              <a:rPr lang="hu-HU" dirty="0" smtClean="0">
                <a:latin typeface="Book Antiqua" pitchFamily="18" charset="0"/>
              </a:rPr>
              <a:t>Ajándék fokozatok</a:t>
            </a:r>
          </a:p>
          <a:p>
            <a:pPr lvl="1"/>
            <a:r>
              <a:rPr lang="hu-HU" dirty="0" smtClean="0">
                <a:latin typeface="Book Antiqua" pitchFamily="18" charset="0"/>
              </a:rPr>
              <a:t>Nagyobb ajándék a delegáció vezetőjének</a:t>
            </a:r>
          </a:p>
          <a:p>
            <a:pPr lvl="1"/>
            <a:r>
              <a:rPr lang="hu-HU" dirty="0" smtClean="0">
                <a:latin typeface="Book Antiqua" pitchFamily="18" charset="0"/>
              </a:rPr>
              <a:t>Kisebb a tagoknak</a:t>
            </a:r>
          </a:p>
          <a:p>
            <a:pPr lvl="1"/>
            <a:r>
              <a:rPr lang="hu-HU" dirty="0" smtClean="0">
                <a:latin typeface="Book Antiqua" pitchFamily="18" charset="0"/>
              </a:rPr>
              <a:t>Becsomagoljuk, nem csak bezacskózzuk</a:t>
            </a:r>
          </a:p>
          <a:p>
            <a:pPr lvl="1"/>
            <a:r>
              <a:rPr lang="hu-HU" dirty="0" smtClean="0">
                <a:latin typeface="Book Antiqua" pitchFamily="18" charset="0"/>
              </a:rPr>
              <a:t>Ne csak szórólapokból álljon az ajándék</a:t>
            </a:r>
          </a:p>
          <a:p>
            <a:pPr lvl="1"/>
            <a:r>
              <a:rPr lang="hu-HU" dirty="0" smtClean="0">
                <a:latin typeface="Book Antiqua" pitchFamily="18" charset="0"/>
              </a:rPr>
              <a:t>Ügyelni arra, hogy ha Budapesten is kaptak bort, vidéken már ne kapjanak (törékeny, nehéz, sok)</a:t>
            </a:r>
          </a:p>
          <a:p>
            <a:pPr lvl="1"/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latin typeface="Book Antiqua" pitchFamily="18" charset="0"/>
              </a:rPr>
              <a:t>Lehetséges ajándékok</a:t>
            </a:r>
            <a:endParaRPr lang="hu-HU" dirty="0">
              <a:latin typeface="Book Antiqua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Bor</a:t>
            </a:r>
          </a:p>
          <a:p>
            <a:r>
              <a:rPr lang="hu-HU" dirty="0" smtClean="0"/>
              <a:t>Bortartó</a:t>
            </a:r>
          </a:p>
          <a:p>
            <a:r>
              <a:rPr lang="hu-HU" dirty="0" smtClean="0"/>
              <a:t>Kínai nyelvű szöveget is tartalmazó könyv</a:t>
            </a:r>
          </a:p>
          <a:p>
            <a:r>
              <a:rPr lang="hu-HU" dirty="0" smtClean="0"/>
              <a:t>Fotóalbum</a:t>
            </a:r>
          </a:p>
          <a:p>
            <a:r>
              <a:rPr lang="hu-HU" dirty="0" smtClean="0"/>
              <a:t>Bélyegalbum (nem a kartonpapíron egymásra hányt verzió)</a:t>
            </a:r>
          </a:p>
          <a:p>
            <a:r>
              <a:rPr lang="hu-HU" dirty="0" smtClean="0"/>
              <a:t>Emlékérme</a:t>
            </a:r>
          </a:p>
          <a:p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Díszérme</a:t>
            </a:r>
          </a:p>
          <a:p>
            <a:r>
              <a:rPr lang="hu-HU" dirty="0" smtClean="0"/>
              <a:t>Emlékplakett</a:t>
            </a:r>
          </a:p>
          <a:p>
            <a:r>
              <a:rPr lang="hu-HU" dirty="0" smtClean="0"/>
              <a:t>Kisebb bronz szobrocska</a:t>
            </a:r>
          </a:p>
          <a:p>
            <a:r>
              <a:rPr lang="hu-HU" dirty="0" smtClean="0"/>
              <a:t>Porcelán apróság (Herendi, Zsolnay kihangsúlyozható, hogy milyen híresek)</a:t>
            </a:r>
          </a:p>
          <a:p>
            <a:r>
              <a:rPr lang="hu-HU" dirty="0" smtClean="0"/>
              <a:t>Helyi népművészeti tárgy</a:t>
            </a:r>
          </a:p>
          <a:p>
            <a:r>
              <a:rPr lang="hu-HU" dirty="0" smtClean="0"/>
              <a:t>Csikóbőrös kulacs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Book Antiqua" pitchFamily="18" charset="0"/>
              </a:rPr>
              <a:t>Lehetséges programok</a:t>
            </a:r>
            <a:endParaRPr lang="hu-HU" dirty="0">
              <a:latin typeface="Book Antiqua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latin typeface="Book Antiqua" pitchFamily="18" charset="0"/>
              </a:rPr>
              <a:t>Mivel Budapesten már lesz lovas program, nem feltétlenül ajánlom</a:t>
            </a:r>
          </a:p>
          <a:p>
            <a:r>
              <a:rPr lang="hu-HU" dirty="0" smtClean="0">
                <a:latin typeface="Book Antiqua" pitchFamily="18" charset="0"/>
              </a:rPr>
              <a:t>Klasszikus zenei, jazz, népzenei előadás sikeres lehet</a:t>
            </a:r>
          </a:p>
          <a:p>
            <a:r>
              <a:rPr lang="hu-HU" dirty="0" smtClean="0">
                <a:latin typeface="Book Antiqua" pitchFamily="18" charset="0"/>
              </a:rPr>
              <a:t>Néptánc előadás, betekintés néptánc oktatásba</a:t>
            </a:r>
          </a:p>
          <a:p>
            <a:r>
              <a:rPr lang="hu-HU" dirty="0" smtClean="0">
                <a:latin typeface="Book Antiqua" pitchFamily="18" charset="0"/>
              </a:rPr>
              <a:t>Múzeumlátogatás, falumúzeum</a:t>
            </a:r>
          </a:p>
          <a:p>
            <a:r>
              <a:rPr lang="hu-HU" dirty="0" smtClean="0">
                <a:latin typeface="Book Antiqua" pitchFamily="18" charset="0"/>
              </a:rPr>
              <a:t>Festő/ szobrászművész műterme</a:t>
            </a:r>
            <a:endParaRPr lang="hu-HU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Book Antiqua" pitchFamily="18" charset="0"/>
              </a:rPr>
              <a:t>Köszönöm a figyelmet!</a:t>
            </a:r>
            <a:endParaRPr lang="hu-HU" dirty="0">
              <a:latin typeface="Book Antiqua" pitchFamily="18" charset="0"/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2574258"/>
          </a:xfrm>
        </p:spPr>
        <p:txBody>
          <a:bodyPr>
            <a:normAutofit lnSpcReduction="10000"/>
          </a:bodyPr>
          <a:lstStyle/>
          <a:p>
            <a:r>
              <a:rPr lang="hu-HU" dirty="0" smtClean="0">
                <a:latin typeface="Book Antiqua" pitchFamily="18" charset="0"/>
              </a:rPr>
              <a:t>Bármilyen kérdés merülne fel, kérem, keressenek engem:</a:t>
            </a:r>
          </a:p>
          <a:p>
            <a:endParaRPr lang="hu-HU" dirty="0" smtClean="0">
              <a:latin typeface="Book Antiqua" pitchFamily="18" charset="0"/>
            </a:endParaRPr>
          </a:p>
          <a:p>
            <a:r>
              <a:rPr lang="hu-HU" dirty="0" smtClean="0">
                <a:latin typeface="Book Antiqua" pitchFamily="18" charset="0"/>
              </a:rPr>
              <a:t>06-20-311-9941</a:t>
            </a:r>
          </a:p>
          <a:p>
            <a:endParaRPr lang="hu-HU" dirty="0" smtClean="0">
              <a:latin typeface="Book Antiqua" pitchFamily="18" charset="0"/>
            </a:endParaRPr>
          </a:p>
          <a:p>
            <a:r>
              <a:rPr lang="hu-HU" dirty="0" smtClean="0">
                <a:latin typeface="Book Antiqua" pitchFamily="18" charset="0"/>
              </a:rPr>
              <a:t>vagy Simon Zsoltot</a:t>
            </a:r>
          </a:p>
          <a:p>
            <a:r>
              <a:rPr lang="hu-HU" dirty="0" smtClean="0">
                <a:latin typeface="Book Antiqua" pitchFamily="18" charset="0"/>
              </a:rPr>
              <a:t>06-209-717-512</a:t>
            </a:r>
          </a:p>
          <a:p>
            <a:endParaRPr lang="hu-HU" dirty="0" smtClean="0">
              <a:latin typeface="Book Antiqua" pitchFamily="18" charset="0"/>
            </a:endParaRPr>
          </a:p>
          <a:p>
            <a:r>
              <a:rPr lang="hu-HU" dirty="0" smtClean="0">
                <a:latin typeface="Book Antiqua" pitchFamily="18" charset="0"/>
              </a:rPr>
              <a:t>transjet@</a:t>
            </a:r>
            <a:r>
              <a:rPr lang="hu-HU" dirty="0" err="1" smtClean="0">
                <a:latin typeface="Book Antiqua" pitchFamily="18" charset="0"/>
              </a:rPr>
              <a:t>transjet.hu</a:t>
            </a:r>
            <a:endParaRPr lang="hu-HU" dirty="0" smtClean="0">
              <a:latin typeface="Book Antiqua" pitchFamily="18" charset="0"/>
            </a:endParaRPr>
          </a:p>
          <a:p>
            <a:r>
              <a:rPr lang="hu-HU" dirty="0" err="1" smtClean="0">
                <a:latin typeface="Book Antiqua" pitchFamily="18" charset="0"/>
              </a:rPr>
              <a:t>simons</a:t>
            </a:r>
            <a:r>
              <a:rPr lang="hu-HU" dirty="0" smtClean="0">
                <a:latin typeface="Book Antiqua" pitchFamily="18" charset="0"/>
              </a:rPr>
              <a:t>@</a:t>
            </a:r>
            <a:r>
              <a:rPr lang="hu-HU" dirty="0" err="1" smtClean="0">
                <a:latin typeface="Book Antiqua" pitchFamily="18" charset="0"/>
              </a:rPr>
              <a:t>t-online.hu</a:t>
            </a:r>
            <a:endParaRPr lang="hu-HU" dirty="0" smtClean="0">
              <a:latin typeface="Book Antiqua" pitchFamily="18" charset="0"/>
            </a:endParaRPr>
          </a:p>
          <a:p>
            <a:endParaRPr lang="hu-HU" dirty="0" smtClean="0">
              <a:latin typeface="Book Antiqua" pitchFamily="18" charset="0"/>
            </a:endParaRPr>
          </a:p>
          <a:p>
            <a:r>
              <a:rPr lang="hu-HU" dirty="0" smtClean="0">
                <a:latin typeface="Book Antiqua" pitchFamily="18" charset="0"/>
              </a:rPr>
              <a:t>Igyekszem a lehető legrövidebb határidőn belül válaszolni</a:t>
            </a:r>
            <a:endParaRPr lang="hu-HU" dirty="0" smtClean="0">
              <a:latin typeface="Book Antiqua" pitchFamily="18" charset="0"/>
            </a:endParaRPr>
          </a:p>
          <a:p>
            <a:endParaRPr lang="hu-HU" dirty="0" smtClean="0">
              <a:latin typeface="Book Antiqua" pitchFamily="18" charset="0"/>
            </a:endParaRPr>
          </a:p>
          <a:p>
            <a:endParaRPr lang="hu-HU" dirty="0" smtClean="0">
              <a:latin typeface="Book Antiqua" pitchFamily="18" charset="0"/>
            </a:endParaRPr>
          </a:p>
          <a:p>
            <a:endParaRPr lang="hu-HU" dirty="0"/>
          </a:p>
        </p:txBody>
      </p:sp>
      <p:pic>
        <p:nvPicPr>
          <p:cNvPr id="5" name="Kép helye 4" descr="Adrienn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t="12514" b="12514"/>
          <a:stretch>
            <a:fillRect/>
          </a:stretch>
        </p:blipFill>
        <p:spPr>
          <a:xfrm rot="21122442">
            <a:off x="500034" y="0"/>
            <a:ext cx="4019095" cy="4602576"/>
          </a:xfrm>
        </p:spPr>
      </p:pic>
      <p:pic>
        <p:nvPicPr>
          <p:cNvPr id="8" name="Kép 7" descr="Magyar fordítók és tolmácsok napja 2010,03,26, 10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28728" y="2786058"/>
            <a:ext cx="4291584" cy="2865120"/>
          </a:xfrm>
          <a:prstGeom prst="rect">
            <a:avLst/>
          </a:prstGeom>
          <a:scene3d>
            <a:camera prst="orthographicFront">
              <a:rot lat="0" lon="0" rev="15899998"/>
            </a:camera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ím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>
                <a:latin typeface="Book Antiqua" pitchFamily="18" charset="0"/>
              </a:rPr>
              <a:t>Nem újdonság, </a:t>
            </a:r>
            <a:r>
              <a:rPr lang="hu-HU" sz="2200" dirty="0" smtClean="0">
                <a:latin typeface="Book Antiqua" pitchFamily="18" charset="0"/>
              </a:rPr>
              <a:t>hogy a kínaiakkal foglalkozni néha nagyon nehéz. </a:t>
            </a:r>
            <a:r>
              <a:rPr lang="hu-HU" sz="2200" dirty="0" smtClean="0">
                <a:latin typeface="Book Antiqua" pitchFamily="18" charset="0"/>
              </a:rPr>
              <a:t/>
            </a:r>
            <a:br>
              <a:rPr lang="hu-HU" sz="2200" dirty="0" smtClean="0">
                <a:latin typeface="Book Antiqua" pitchFamily="18" charset="0"/>
              </a:rPr>
            </a:br>
            <a:r>
              <a:rPr lang="hu-HU" sz="2200" dirty="0" smtClean="0">
                <a:latin typeface="Book Antiqua" pitchFamily="18" charset="0"/>
              </a:rPr>
              <a:t>Nem </a:t>
            </a:r>
            <a:r>
              <a:rPr lang="hu-HU" sz="2200" dirty="0" smtClean="0">
                <a:latin typeface="Book Antiqua" pitchFamily="18" charset="0"/>
              </a:rPr>
              <a:t>értjük mit, miért </a:t>
            </a:r>
            <a:r>
              <a:rPr lang="hu-HU" sz="2200" dirty="0" smtClean="0">
                <a:latin typeface="Book Antiqua" pitchFamily="18" charset="0"/>
              </a:rPr>
              <a:t>és hogyan </a:t>
            </a:r>
            <a:r>
              <a:rPr lang="hu-HU" sz="2200" dirty="0" smtClean="0">
                <a:latin typeface="Book Antiqua" pitchFamily="18" charset="0"/>
              </a:rPr>
              <a:t>gondolnak</a:t>
            </a:r>
            <a:endParaRPr lang="hu-HU" sz="2200" dirty="0"/>
          </a:p>
        </p:txBody>
      </p:sp>
      <p:pic>
        <p:nvPicPr>
          <p:cNvPr id="4" name="Tartalom helye 3" descr="climbing-huashan-11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t="16782" b="16782"/>
          <a:stretch>
            <a:fillRect/>
          </a:stretch>
        </p:blipFill>
        <p:spPr>
          <a:xfrm>
            <a:off x="571472" y="857232"/>
            <a:ext cx="4206240" cy="4206240"/>
          </a:xfrm>
        </p:spPr>
      </p:pic>
      <p:pic>
        <p:nvPicPr>
          <p:cNvPr id="123906" name="Picture 2" descr="http://4.bp.blogspot.com/-NoyjgjXjUw4/TsBILmmv3bI/AAAAAAAAAV0/F010MjEKUyQ/s1600/huashan-hiking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9124" y="3286124"/>
            <a:ext cx="4429125" cy="3286126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54382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 smtClean="0">
                <a:latin typeface="Book Antiqua" pitchFamily="18" charset="0"/>
              </a:rPr>
              <a:t>Kína – a protokoll országa</a:t>
            </a:r>
            <a:br>
              <a:rPr lang="hu-HU" dirty="0" smtClean="0">
                <a:latin typeface="Book Antiqua" pitchFamily="18" charset="0"/>
              </a:rPr>
            </a:br>
            <a:r>
              <a:rPr lang="hu-HU" sz="2200" dirty="0" smtClean="0">
                <a:latin typeface="Book Antiqua" pitchFamily="18" charset="0"/>
              </a:rPr>
              <a:t>-  hogyan igazodjunk el az útvesztőben?</a:t>
            </a:r>
            <a:endParaRPr lang="hu-HU" sz="2200" dirty="0">
              <a:latin typeface="Book Antiqua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latin typeface="Book Antiqua" pitchFamily="18" charset="0"/>
              </a:rPr>
              <a:t>4-6000 éves kultúra</a:t>
            </a:r>
          </a:p>
          <a:p>
            <a:r>
              <a:rPr lang="hu-HU" dirty="0" smtClean="0">
                <a:latin typeface="Book Antiqua" pitchFamily="18" charset="0"/>
              </a:rPr>
              <a:t>Számtalan, a régmúltban gyökerező szokás</a:t>
            </a:r>
          </a:p>
          <a:p>
            <a:r>
              <a:rPr lang="hu-HU" smtClean="0">
                <a:latin typeface="Book Antiqua" pitchFamily="18" charset="0"/>
              </a:rPr>
              <a:t>Jelentős modernkori angolszász </a:t>
            </a:r>
            <a:r>
              <a:rPr lang="hu-HU" dirty="0" smtClean="0">
                <a:latin typeface="Book Antiqua" pitchFamily="18" charset="0"/>
              </a:rPr>
              <a:t>hatás</a:t>
            </a:r>
          </a:p>
          <a:p>
            <a:r>
              <a:rPr lang="hu-HU" dirty="0" smtClean="0">
                <a:latin typeface="Book Antiqua" pitchFamily="18" charset="0"/>
              </a:rPr>
              <a:t>Sok-sok udvariaskodás</a:t>
            </a:r>
          </a:p>
          <a:p>
            <a:r>
              <a:rPr lang="hu-HU" dirty="0" smtClean="0">
                <a:latin typeface="Book Antiqua" pitchFamily="18" charset="0"/>
              </a:rPr>
              <a:t>Számtalan feleslegesnek tűnő látogatás</a:t>
            </a:r>
          </a:p>
          <a:p>
            <a:r>
              <a:rPr lang="hu-HU" dirty="0" smtClean="0">
                <a:latin typeface="Book Antiqua" pitchFamily="18" charset="0"/>
              </a:rPr>
              <a:t>Bizalom, barátság hangsúlyozása</a:t>
            </a:r>
          </a:p>
          <a:p>
            <a:r>
              <a:rPr lang="hu-HU" dirty="0" smtClean="0">
                <a:latin typeface="Book Antiqua" pitchFamily="18" charset="0"/>
              </a:rPr>
              <a:t>Külsőségek, tekintély előtérbe helyezése</a:t>
            </a:r>
          </a:p>
          <a:p>
            <a:endParaRPr lang="hu-HU" dirty="0" smtClean="0">
              <a:latin typeface="Book Antiqua" pitchFamily="18" charset="0"/>
            </a:endParaRPr>
          </a:p>
          <a:p>
            <a:endParaRPr lang="hu-HU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dirty="0" smtClean="0">
                <a:latin typeface="Book Antiqua" pitchFamily="18" charset="0"/>
              </a:rPr>
              <a:t>öltözködés</a:t>
            </a:r>
            <a:endParaRPr lang="hu-HU" dirty="0">
              <a:latin typeface="Book Antiqua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latin typeface="Book Antiqua" pitchFamily="18" charset="0"/>
              </a:rPr>
              <a:t>Ezzel általában nincs gondunk – amire figyelni kell:</a:t>
            </a:r>
          </a:p>
          <a:p>
            <a:r>
              <a:rPr lang="hu-HU" dirty="0" smtClean="0">
                <a:latin typeface="Book Antiqua" pitchFamily="18" charset="0"/>
              </a:rPr>
              <a:t>Hölgyeknél a túl szűk ruha, túl mély dekoltázs, túl rövid szoknya, túl sok ékszer, smink kerülendő</a:t>
            </a:r>
          </a:p>
          <a:p>
            <a:r>
              <a:rPr lang="hu-HU" dirty="0" smtClean="0">
                <a:latin typeface="Book Antiqua" pitchFamily="18" charset="0"/>
              </a:rPr>
              <a:t>Hölgyeknél a kínai protokoll szerint nem probléma a nadrág</a:t>
            </a:r>
          </a:p>
          <a:p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dirty="0" smtClean="0">
                <a:latin typeface="Book Antiqua" pitchFamily="18" charset="0"/>
              </a:rPr>
              <a:t>Viselkedés I.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dirty="0" smtClean="0">
                <a:latin typeface="Book Antiqua" pitchFamily="18" charset="0"/>
              </a:rPr>
              <a:t>Nincs szükség túlzott szertartásosságra</a:t>
            </a:r>
          </a:p>
          <a:p>
            <a:r>
              <a:rPr lang="hu-HU" dirty="0" smtClean="0">
                <a:latin typeface="Book Antiqua" pitchFamily="18" charset="0"/>
              </a:rPr>
              <a:t>Nem kell hajbókolni, mélyen meghajolni</a:t>
            </a:r>
          </a:p>
          <a:p>
            <a:r>
              <a:rPr lang="hu-HU" dirty="0" smtClean="0">
                <a:latin typeface="Book Antiqua" pitchFamily="18" charset="0"/>
              </a:rPr>
              <a:t>A névjegyet két kézzel adjuk át, nem csak kiszórjuk</a:t>
            </a:r>
          </a:p>
          <a:p>
            <a:r>
              <a:rPr lang="hu-HU" dirty="0" smtClean="0">
                <a:latin typeface="Book Antiqua" pitchFamily="18" charset="0"/>
              </a:rPr>
              <a:t>Találkozáskor a protokollért felelős személy mutatja be egymásnak a delegációvezetőket – először ők fognak kezet</a:t>
            </a:r>
          </a:p>
          <a:p>
            <a:r>
              <a:rPr lang="hu-HU" dirty="0" smtClean="0">
                <a:latin typeface="Book Antiqua" pitchFamily="18" charset="0"/>
              </a:rPr>
              <a:t>A kínai szokások szerint is elöl áll a családnév (nem tudják, hogy nálunk is) – angol névjegyen megfordítják a sorrendet</a:t>
            </a:r>
          </a:p>
          <a:p>
            <a:r>
              <a:rPr lang="hu-HU" dirty="0" smtClean="0">
                <a:latin typeface="Book Antiqua" pitchFamily="18" charset="0"/>
              </a:rPr>
              <a:t>A helyes megszólítás: rang + úr/úrnő/asszony/kisasszony – ezzel kikerülhető a bonyolult kínai kiejtés</a:t>
            </a:r>
          </a:p>
          <a:p>
            <a:r>
              <a:rPr lang="hu-HU" dirty="0" smtClean="0">
                <a:latin typeface="Book Antiqua" pitchFamily="18" charset="0"/>
              </a:rPr>
              <a:t>Nem kell erőltetni a kínai beszédet annak, aki nem tanulta, mert súlyos félreértések származhatnak belőle, ráadásul tekintélyromboló is lehet</a:t>
            </a:r>
          </a:p>
          <a:p>
            <a:r>
              <a:rPr lang="hu-HU" dirty="0" smtClean="0">
                <a:latin typeface="Book Antiqua" pitchFamily="18" charset="0"/>
              </a:rPr>
              <a:t>Beszélgetéskor felvezető, hangulatjavító beszélgetés elengedhetetlen (időjárás, utazás, időeltolódás, korábbi jó kapcsolatok áttekintése)</a:t>
            </a:r>
            <a:endParaRPr lang="hu-HU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latin typeface="Book Antiqua" pitchFamily="18" charset="0"/>
              </a:rPr>
              <a:t>Viselkedés </a:t>
            </a:r>
            <a:r>
              <a:rPr lang="hu-HU" dirty="0" smtClean="0">
                <a:latin typeface="Book Antiqua" pitchFamily="18" charset="0"/>
              </a:rPr>
              <a:t>II.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 smtClean="0">
                <a:latin typeface="Book Antiqua" pitchFamily="18" charset="0"/>
              </a:rPr>
              <a:t>A beszélgetést nem szükséges túlcifrázni, kínai/ magyar közmondásokat idézgetni (ha nagyon szükséges, egy-kettő elég – pozitív fogadtatás)</a:t>
            </a:r>
          </a:p>
          <a:p>
            <a:r>
              <a:rPr lang="hu-HU" dirty="0" smtClean="0">
                <a:latin typeface="Book Antiqua" pitchFamily="18" charset="0"/>
              </a:rPr>
              <a:t>De érdemes a partnerre (Kínára) jellemző néhány eredményt, pozitív aktualitást elismerően megemlíteni</a:t>
            </a:r>
          </a:p>
          <a:p>
            <a:r>
              <a:rPr lang="hu-HU" dirty="0" smtClean="0">
                <a:latin typeface="Book Antiqua" pitchFamily="18" charset="0"/>
              </a:rPr>
              <a:t>Ha a kínai partner javaslatot terjeszt elő, és Önök nem támogatják, a helyes reakció a „megpróbáljuk”, „tanulmányozzuk”, „meglátjuk”</a:t>
            </a:r>
          </a:p>
          <a:p>
            <a:r>
              <a:rPr lang="hu-HU" dirty="0" smtClean="0">
                <a:latin typeface="Book Antiqua" pitchFamily="18" charset="0"/>
              </a:rPr>
              <a:t>Konkrét eredményekhez mindig több bizalomnövelő találkozás szükséges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latin typeface="Book Antiqua" pitchFamily="18" charset="0"/>
              </a:rPr>
              <a:t>Viselkedés </a:t>
            </a:r>
            <a:r>
              <a:rPr lang="hu-HU" dirty="0" smtClean="0">
                <a:latin typeface="Book Antiqua" pitchFamily="18" charset="0"/>
              </a:rPr>
              <a:t>III.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latin typeface="Book Antiqua" pitchFamily="18" charset="0"/>
              </a:rPr>
              <a:t>Több dologban el szoktunk egymás mellett beszélni, ez adódik az eltérő kultúrából, jogrendszerből </a:t>
            </a:r>
          </a:p>
          <a:p>
            <a:pPr lvl="1"/>
            <a:r>
              <a:rPr lang="hu-HU" dirty="0" smtClean="0">
                <a:latin typeface="Book Antiqua" pitchFamily="18" charset="0"/>
              </a:rPr>
              <a:t>Projektek engedélyezése</a:t>
            </a:r>
          </a:p>
          <a:p>
            <a:pPr lvl="1"/>
            <a:r>
              <a:rPr lang="hu-HU" dirty="0" smtClean="0">
                <a:latin typeface="Book Antiqua" pitchFamily="18" charset="0"/>
              </a:rPr>
              <a:t>Ipari parkok jogállása</a:t>
            </a:r>
          </a:p>
          <a:p>
            <a:pPr lvl="1"/>
            <a:r>
              <a:rPr lang="hu-HU" dirty="0" smtClean="0">
                <a:latin typeface="Book Antiqua" pitchFamily="18" charset="0"/>
              </a:rPr>
              <a:t>Előnyös adottságok ecsetelése</a:t>
            </a:r>
          </a:p>
          <a:p>
            <a:pPr lvl="1"/>
            <a:r>
              <a:rPr lang="hu-HU" dirty="0" smtClean="0">
                <a:latin typeface="Book Antiqua" pitchFamily="18" charset="0"/>
              </a:rPr>
              <a:t>Dicséretet nem szoktak megköszönni, inkább a hiányosságokat emlegetik – nem álszerénység</a:t>
            </a:r>
          </a:p>
          <a:p>
            <a:pPr lvl="1"/>
            <a:r>
              <a:rPr lang="hu-HU" dirty="0" smtClean="0">
                <a:latin typeface="Book Antiqua" pitchFamily="18" charset="0"/>
              </a:rPr>
              <a:t>Ha valamit nagyon dicsérünk, gyakran kételkednek</a:t>
            </a:r>
            <a:endParaRPr lang="hu-HU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>
                <a:latin typeface="Book Antiqua" pitchFamily="18" charset="0"/>
              </a:rPr>
              <a:t>Tárgyalás, lehetőségek </a:t>
            </a:r>
            <a:endParaRPr lang="hu-HU" dirty="0">
              <a:latin typeface="Book Antiqua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latin typeface="Book Antiqua" pitchFamily="18" charset="0"/>
              </a:rPr>
              <a:t>Törekedjenek a konkrétumokra</a:t>
            </a:r>
          </a:p>
          <a:p>
            <a:r>
              <a:rPr lang="hu-HU" dirty="0" smtClean="0">
                <a:latin typeface="Book Antiqua" pitchFamily="18" charset="0"/>
              </a:rPr>
              <a:t>Adókedvezményeknél kerülendő az „attól függ”  válasz, konkrét, egyértelmű és átlátható példákat kell biztonsági tartalékként előkészíteni</a:t>
            </a:r>
          </a:p>
          <a:p>
            <a:r>
              <a:rPr lang="hu-HU" dirty="0" smtClean="0">
                <a:latin typeface="Book Antiqua" pitchFamily="18" charset="0"/>
              </a:rPr>
              <a:t>Ha a delegációban van üzletember, akkor legyen neki való partner vagy üzleti ajánlat is</a:t>
            </a:r>
          </a:p>
          <a:p>
            <a:r>
              <a:rPr lang="hu-HU" dirty="0" smtClean="0">
                <a:latin typeface="Book Antiqua" pitchFamily="18" charset="0"/>
              </a:rPr>
              <a:t>Együttműködési kapcsolatokban fontos számukra a kormányzati támogatás</a:t>
            </a:r>
            <a:endParaRPr lang="hu-HU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Book Antiqua" pitchFamily="18" charset="0"/>
              </a:rPr>
              <a:t>Ha én meg mertem inni a bikavért….</a:t>
            </a:r>
            <a:endParaRPr lang="hu-HU" dirty="0">
              <a:latin typeface="Book Antiqua" pitchFamily="18" charset="0"/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Kép helye 3"/>
          <p:cNvSpPr>
            <a:spLocks noGrp="1"/>
          </p:cNvSpPr>
          <p:nvPr>
            <p:ph type="pic" idx="1"/>
          </p:nvPr>
        </p:nvSpPr>
        <p:spPr/>
      </p:sp>
      <p:sp>
        <p:nvSpPr>
          <p:cNvPr id="132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pic>
        <p:nvPicPr>
          <p:cNvPr id="132097" name="Picture 1" descr="DSCF207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1142984"/>
            <a:ext cx="4000528" cy="39576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ényűző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ényűző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ényűző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</TotalTime>
  <Words>675</Words>
  <Application>Microsoft Office PowerPoint</Application>
  <PresentationFormat>Diavetítés a képernyőre (4:3 oldalarány)</PresentationFormat>
  <Paragraphs>107</Paragraphs>
  <Slides>14</Slides>
  <Notes>14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15" baseType="lpstr">
      <vt:lpstr>Fényűző</vt:lpstr>
      <vt:lpstr>A kínai kultúra sajátosságai</vt:lpstr>
      <vt:lpstr>Nem újdonság, hogy a kínaiakkal foglalkozni néha nagyon nehéz.  Nem értjük mit, miért és hogyan gondolnak</vt:lpstr>
      <vt:lpstr>Kína – a protokoll országa -  hogyan igazodjunk el az útvesztőben?</vt:lpstr>
      <vt:lpstr>öltözködés</vt:lpstr>
      <vt:lpstr>Viselkedés I.</vt:lpstr>
      <vt:lpstr>Viselkedés II.</vt:lpstr>
      <vt:lpstr>Viselkedés III.</vt:lpstr>
      <vt:lpstr>Tárgyalás, lehetőségek </vt:lpstr>
      <vt:lpstr>Ha én meg mertem inni a bikavért….</vt:lpstr>
      <vt:lpstr>étkezés</vt:lpstr>
      <vt:lpstr>Ajándékozás </vt:lpstr>
      <vt:lpstr>Lehetséges ajándékok</vt:lpstr>
      <vt:lpstr>Lehetséges programok</vt:lpstr>
      <vt:lpstr>Köszönöm a figyelmet!</vt:lpstr>
    </vt:vector>
  </TitlesOfParts>
  <Company>WXPEE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kínai kultúra sajátosságai</dc:title>
  <dc:creator>Simon Adrienn</dc:creator>
  <cp:lastModifiedBy>Simon Adrienn</cp:lastModifiedBy>
  <cp:revision>13</cp:revision>
  <dcterms:created xsi:type="dcterms:W3CDTF">2013-01-17T10:05:58Z</dcterms:created>
  <dcterms:modified xsi:type="dcterms:W3CDTF">2013-01-17T13:52:59Z</dcterms:modified>
</cp:coreProperties>
</file>