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80" r:id="rId4"/>
    <p:sldId id="279" r:id="rId5"/>
    <p:sldId id="269" r:id="rId6"/>
    <p:sldId id="265" r:id="rId7"/>
    <p:sldId id="264" r:id="rId8"/>
    <p:sldId id="257" r:id="rId9"/>
    <p:sldId id="258" r:id="rId10"/>
    <p:sldId id="259" r:id="rId11"/>
    <p:sldId id="260" r:id="rId12"/>
    <p:sldId id="262" r:id="rId13"/>
    <p:sldId id="263" r:id="rId14"/>
    <p:sldId id="281" r:id="rId15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7" autoAdjust="0"/>
    <p:restoredTop sz="94660"/>
  </p:normalViewPr>
  <p:slideViewPr>
    <p:cSldViewPr>
      <p:cViewPr varScale="1">
        <p:scale>
          <a:sx n="85" d="100"/>
          <a:sy n="85" d="100"/>
        </p:scale>
        <p:origin x="-78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377CBD7-33CF-42B9-92E6-5AA04E396180}" type="datetimeFigureOut">
              <a:rPr lang="hu-HU"/>
              <a:pPr/>
              <a:t>2013.01.17.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974A1B7-DB6A-49E2-B08F-86D570444CDB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5D268FB-32CD-4EF3-ABAE-FA132372B7F5}" type="datetimeFigureOut">
              <a:rPr lang="hu-HU"/>
              <a:pPr/>
              <a:t>2013.01.17.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4F242C2-FB7A-45C5-9EA5-FB78E8997DD4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E8631-75D1-49E1-B497-8C51D989F748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A95FFED-FEAE-480B-ACC3-F0B7631649DB}" type="datetimeFigureOut">
              <a:rPr lang="hu-HU"/>
              <a:pPr/>
              <a:t>2013.01.17.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65F27-FA45-4159-B3F9-8EE9C118E7EF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CF0959C-325E-4895-97A4-9F679D5B5265}" type="datetimeFigureOut">
              <a:rPr lang="hu-HU"/>
              <a:pPr/>
              <a:t>2013.01.17.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5616A-52F2-482A-B325-C570D682C85C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F9A9E1-D44D-4D17-8E74-DCB75681C69A}" type="datetimeFigureOut">
              <a:rPr lang="hu-HU"/>
              <a:pPr/>
              <a:t>2013.01.17.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7151C-41DA-4F73-887B-D08C7E5E47F6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8AB90DA-0469-4646-B52F-ACD24A157896}" type="datetimeFigureOut">
              <a:rPr lang="hu-HU"/>
              <a:pPr/>
              <a:t>2013.01.17.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AAB85-8EBE-48E9-933B-F0973A725D93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69F770B-3E96-4092-9BFA-73EB806EE7DD}" type="datetimeFigureOut">
              <a:rPr lang="hu-HU"/>
              <a:pPr/>
              <a:t>2013.01.17.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BBB45-791D-4E5B-86C7-B0B4FF6452C7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C5AD2EA-ACF1-49A9-8DC2-DDEEDF748017}" type="datetimeFigureOut">
              <a:rPr lang="hu-HU"/>
              <a:pPr/>
              <a:t>2013.01.17.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2FB57-9E98-46DB-9B24-8586E43683F7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5034E6B-4EF1-4FDC-ADB5-8BBD3265CA58}" type="datetimeFigureOut">
              <a:rPr lang="hu-HU"/>
              <a:pPr/>
              <a:t>2013.01.17.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F2617-D965-4E25-8990-2A20C92EF1DA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FE5E35B-3603-40A8-857B-95FB4920E0AC}" type="datetimeFigureOut">
              <a:rPr lang="hu-HU"/>
              <a:pPr/>
              <a:t>2013.01.17.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C1AB5-27DD-41F2-B16E-ED1473D8D9F5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22A34F0-0604-4BED-BA9D-1E04E8021493}" type="datetimeFigureOut">
              <a:rPr lang="hu-HU"/>
              <a:pPr/>
              <a:t>2013.01.17.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F6933-33B3-4BB9-B22B-05E1CECC6718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2452FFA3-706D-4D19-8DCF-386F0AEB2C0D}" type="datetimeFigureOut">
              <a:rPr lang="hu-HU"/>
              <a:pPr/>
              <a:t>2013.01.17.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6E3AB-C703-419D-8F6C-550FEAD1CDC6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0F03C56-8FD5-41F3-8764-0DB9330A34DF}" type="datetimeFigureOut">
              <a:rPr lang="hu-HU"/>
              <a:pPr/>
              <a:t>2013.01.17.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C907E32A-4873-4A9B-B6D2-3F40A8F7865D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fld id="{3DBDE2FC-F0B4-48B4-BE74-0D6529063FD9}" type="datetimeFigureOut">
              <a:rPr lang="hu-HU"/>
              <a:pPr/>
              <a:t>2013.01.17.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en.wikipedia.org/wiki/File:Xi_Jinping_Sept._19,_2012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Kínai Népköztársaság</a:t>
            </a:r>
          </a:p>
        </p:txBody>
      </p:sp>
      <p:sp>
        <p:nvSpPr>
          <p:cNvPr id="2051" name="Alcím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/>
          <a:lstStyle/>
          <a:p>
            <a:pPr eaLnBrk="1" hangingPunct="1"/>
            <a:r>
              <a:rPr lang="hu-HU" smtClean="0">
                <a:solidFill>
                  <a:srgbClr val="8E8D8C"/>
                </a:solidFill>
              </a:rPr>
              <a:t>Általános információk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ép 5" descr="ONGY Kínáb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76700"/>
            <a:ext cx="34559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u="sng" dirty="0" smtClean="0"/>
              <a:t>Az Országos Népi Gyűlés:</a:t>
            </a:r>
            <a:endParaRPr lang="hu-HU" sz="4800" u="sng" dirty="0"/>
          </a:p>
        </p:txBody>
      </p:sp>
      <p:sp>
        <p:nvSpPr>
          <p:cNvPr id="11268" name="Tartalom helye 3"/>
          <p:cNvSpPr>
            <a:spLocks noGrp="1"/>
          </p:cNvSpPr>
          <p:nvPr>
            <p:ph idx="1"/>
          </p:nvPr>
        </p:nvSpPr>
        <p:spPr>
          <a:xfrm>
            <a:off x="539750" y="1557338"/>
            <a:ext cx="4103688" cy="2259012"/>
          </a:xfrm>
        </p:spPr>
        <p:txBody>
          <a:bodyPr>
            <a:spAutoFit/>
          </a:bodyPr>
          <a:lstStyle/>
          <a:p>
            <a:pPr marL="342900" lvl="1" indent="-342900" eaLnBrk="1" hangingPunct="1">
              <a:buClr>
                <a:schemeClr val="accent1"/>
              </a:buClr>
            </a:pPr>
            <a:r>
              <a:rPr lang="hu-HU" sz="2200" dirty="0" smtClean="0"/>
              <a:t>Legfőbb államhatalmi szerv</a:t>
            </a:r>
          </a:p>
          <a:p>
            <a:pPr marL="342900" lvl="1" indent="-342900" eaLnBrk="1" hangingPunct="1">
              <a:buClr>
                <a:schemeClr val="accent1"/>
              </a:buClr>
            </a:pPr>
            <a:r>
              <a:rPr lang="hu-HU" sz="2200" dirty="0" smtClean="0"/>
              <a:t>Tagjait 5 éves ciklusra választják</a:t>
            </a:r>
          </a:p>
          <a:p>
            <a:pPr marL="342900" lvl="1" indent="-342900" eaLnBrk="1" hangingPunct="1">
              <a:buClr>
                <a:schemeClr val="accent1"/>
              </a:buClr>
            </a:pPr>
            <a:r>
              <a:rPr lang="hu-HU" sz="2200" dirty="0" smtClean="0"/>
              <a:t>Évente egyszer ülésezik, melyet az ONGY Állandó Bizottsága hívja össze</a:t>
            </a:r>
          </a:p>
        </p:txBody>
      </p:sp>
      <p:sp>
        <p:nvSpPr>
          <p:cNvPr id="7" name="Tartalom helye 3"/>
          <p:cNvSpPr txBox="1">
            <a:spLocks/>
          </p:cNvSpPr>
          <p:nvPr/>
        </p:nvSpPr>
        <p:spPr bwMode="auto">
          <a:xfrm>
            <a:off x="4211638" y="3644900"/>
            <a:ext cx="42481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hu-HU" sz="2200" dirty="0">
                <a:latin typeface="Calibri" pitchFamily="34" charset="0"/>
              </a:rPr>
              <a:t>Képviselve vannak:</a:t>
            </a:r>
          </a:p>
          <a:p>
            <a:pPr marL="708025" lvl="2" indent="-3429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</a:pPr>
            <a:r>
              <a:rPr lang="hu-HU" dirty="0">
                <a:latin typeface="Calibri" pitchFamily="34" charset="0"/>
              </a:rPr>
              <a:t>A tartományok</a:t>
            </a:r>
          </a:p>
          <a:p>
            <a:pPr marL="708025" lvl="2" indent="-3429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</a:pPr>
            <a:r>
              <a:rPr lang="hu-HU" dirty="0">
                <a:latin typeface="Calibri" pitchFamily="34" charset="0"/>
              </a:rPr>
              <a:t>A központi kormányzat alá rendelt városok</a:t>
            </a:r>
          </a:p>
          <a:p>
            <a:pPr marL="708025" lvl="2" indent="-3429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</a:pPr>
            <a:r>
              <a:rPr lang="hu-HU" dirty="0">
                <a:latin typeface="Calibri" pitchFamily="34" charset="0"/>
              </a:rPr>
              <a:t>A fegyveres erők választott küldöttei</a:t>
            </a:r>
          </a:p>
          <a:p>
            <a:pPr marL="708025" lvl="2" indent="-3429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</a:pPr>
            <a:r>
              <a:rPr lang="hu-HU" dirty="0">
                <a:latin typeface="Calibri" pitchFamily="34" charset="0"/>
              </a:rPr>
              <a:t>Valamennyi nemzetiség, „demokratikus párt” és szervezet</a:t>
            </a:r>
          </a:p>
          <a:p>
            <a:pPr marL="342900" lvl="1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hu-HU" sz="2200" dirty="0">
              <a:latin typeface="Calibri" pitchFamily="34" charset="0"/>
            </a:endParaRPr>
          </a:p>
        </p:txBody>
      </p:sp>
      <p:pic>
        <p:nvPicPr>
          <p:cNvPr id="11270" name="Kép 7" descr="rend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484313"/>
            <a:ext cx="29162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dirty="0" smtClean="0"/>
              <a:t>Feladat- és hatásköre: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>
          <a:xfrm>
            <a:off x="457200" y="1412875"/>
            <a:ext cx="7620000" cy="525621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hu-HU" sz="1700" dirty="0" smtClean="0"/>
              <a:t>módosíthatja az alkotmányt, hozhat törvényeket és dönthet az ország politikai élete szempontjából jelentősebb kérdésekben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1700" dirty="0" smtClean="0"/>
              <a:t>Megválasztja a Kínai Népköztársaság elnökét és alelnökét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1700" dirty="0" smtClean="0"/>
              <a:t>A miniszterelnök javaslata alapján dönt a miniszterelnök-helyettesek, az államtanácsosok, a minisztériumok és a bizottságok vezetésével megbízott miniszterek, a Legfelsőbb Ellenőrzési Főigazgatóság vezetőjének és az Államtanács főtitkárának jelöléséről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1700" dirty="0" smtClean="0"/>
              <a:t>Megválasztja a Központi Katonai Bizottság (KKB) elnökét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1700" dirty="0" smtClean="0"/>
              <a:t>Az elnök javaslata alapján dönt a KKB más tisztségviselőinek megválasztásáról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1700" dirty="0" smtClean="0"/>
              <a:t>Megválasztja a Legfelsőbb Népi Bíróság elnökét és a Legfelsőbb Népi Ügyészség főügyészét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1700" dirty="0" smtClean="0"/>
              <a:t>Felülvizsgálja és jóváhagyja a népgazdasági és társadalomfejlesztési tervet, valamint az ezek végrehajtásáról szóló döntéseket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1700" dirty="0" smtClean="0"/>
              <a:t>Jóváhagyja a tartományok, autonóm területek, közvetlenül a központi kormányzat alá tartozó városok létrehozását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1700" dirty="0" smtClean="0"/>
              <a:t>Dönt a különleges közigazgatási területek felállításáról, és meghatározza az ottani rendet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1700" dirty="0" smtClean="0"/>
              <a:t>Dönt háború és béke kérdéséről</a:t>
            </a:r>
          </a:p>
          <a:p>
            <a:pPr lvl="1" eaLnBrk="1" hangingPunct="1">
              <a:lnSpc>
                <a:spcPct val="90000"/>
              </a:lnSpc>
            </a:pPr>
            <a:endParaRPr lang="hu-HU" sz="1700" dirty="0" smtClean="0"/>
          </a:p>
          <a:p>
            <a:pPr eaLnBrk="1" hangingPunct="1">
              <a:lnSpc>
                <a:spcPct val="90000"/>
              </a:lnSpc>
            </a:pPr>
            <a:endParaRPr lang="hu-HU" sz="1900" dirty="0" smtClean="0"/>
          </a:p>
          <a:p>
            <a:pPr eaLnBrk="1" hangingPunct="1">
              <a:lnSpc>
                <a:spcPct val="90000"/>
              </a:lnSpc>
            </a:pPr>
            <a:endParaRPr lang="hu-HU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u="sng" dirty="0" smtClean="0"/>
              <a:t>Az Államtanács:</a:t>
            </a:r>
            <a:endParaRPr lang="hu-HU" sz="4800" u="sng" dirty="0"/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457200" y="2060575"/>
            <a:ext cx="7620000" cy="4340225"/>
          </a:xfrm>
        </p:spPr>
        <p:txBody>
          <a:bodyPr/>
          <a:lstStyle/>
          <a:p>
            <a:pPr eaLnBrk="1" hangingPunct="1"/>
            <a:r>
              <a:rPr lang="hu-HU" dirty="0" smtClean="0"/>
              <a:t>Felelősséggel tartozik az Országos Népi Gyűlésnek vagy az Állandó Bizottságnak</a:t>
            </a:r>
          </a:p>
          <a:p>
            <a:pPr eaLnBrk="1" hangingPunct="1"/>
            <a:r>
              <a:rPr lang="hu-HU" dirty="0" smtClean="0"/>
              <a:t>Tagjai: </a:t>
            </a:r>
          </a:p>
          <a:p>
            <a:pPr lvl="1" eaLnBrk="1" hangingPunct="1"/>
            <a:r>
              <a:rPr lang="hu-HU" dirty="0" smtClean="0"/>
              <a:t>a miniszterelnök</a:t>
            </a:r>
          </a:p>
          <a:p>
            <a:pPr lvl="1" eaLnBrk="1" hangingPunct="1"/>
            <a:r>
              <a:rPr lang="hu-HU" dirty="0" smtClean="0"/>
              <a:t>a miniszterelnök-helyettesek</a:t>
            </a:r>
          </a:p>
          <a:p>
            <a:pPr lvl="1" eaLnBrk="1" hangingPunct="1"/>
            <a:r>
              <a:rPr lang="hu-HU" dirty="0" smtClean="0"/>
              <a:t>az államtanácsosok</a:t>
            </a:r>
          </a:p>
          <a:p>
            <a:pPr lvl="1" eaLnBrk="1" hangingPunct="1"/>
            <a:r>
              <a:rPr lang="hu-HU" dirty="0" smtClean="0"/>
              <a:t>a minisztériumok és a bizottságok vezetésével megbízott miniszterek</a:t>
            </a:r>
          </a:p>
          <a:p>
            <a:pPr lvl="1" eaLnBrk="1" hangingPunct="1"/>
            <a:r>
              <a:rPr lang="hu-HU" dirty="0" smtClean="0"/>
              <a:t>a Legfelsőbb Ellenőrzési Főigazgatóság vezetője</a:t>
            </a:r>
          </a:p>
          <a:p>
            <a:pPr lvl="1" eaLnBrk="1" hangingPunct="1"/>
            <a:r>
              <a:rPr lang="hu-HU" dirty="0" smtClean="0"/>
              <a:t>a főtitkár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u="sng" dirty="0" smtClean="0"/>
              <a:t>Helyi népi kormányok:</a:t>
            </a:r>
            <a:endParaRPr lang="hu-HU" sz="4800" u="sng" dirty="0"/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>
          <a:xfrm>
            <a:off x="457200" y="2133600"/>
            <a:ext cx="7620000" cy="4267200"/>
          </a:xfrm>
        </p:spPr>
        <p:txBody>
          <a:bodyPr/>
          <a:lstStyle/>
          <a:p>
            <a:pPr eaLnBrk="1" hangingPunct="1"/>
            <a:r>
              <a:rPr lang="hu-HU" dirty="0" smtClean="0"/>
              <a:t>Helyi szintű végrehajtó testületek</a:t>
            </a:r>
          </a:p>
          <a:p>
            <a:pPr eaLnBrk="1" hangingPunct="1"/>
            <a:r>
              <a:rPr lang="hu-HU" dirty="0" smtClean="0"/>
              <a:t>Az Államtanács egységes vezetése alatt állnak</a:t>
            </a:r>
          </a:p>
          <a:p>
            <a:pPr eaLnBrk="1" hangingPunct="1"/>
            <a:r>
              <a:rPr lang="hu-HU" dirty="0" smtClean="0"/>
              <a:t>Megfogalmazzák az adminisztratív intézkedéseket</a:t>
            </a:r>
          </a:p>
          <a:p>
            <a:pPr eaLnBrk="1" hangingPunct="1"/>
            <a:r>
              <a:rPr lang="hu-HU" dirty="0" smtClean="0"/>
              <a:t>Rendeleteket bocsátanak ki</a:t>
            </a:r>
          </a:p>
          <a:p>
            <a:pPr eaLnBrk="1" hangingPunct="1"/>
            <a:r>
              <a:rPr lang="hu-HU" dirty="0" smtClean="0"/>
              <a:t>A tisztségviselők munkáját ellenőrzik és értékelik</a:t>
            </a:r>
          </a:p>
          <a:p>
            <a:pPr eaLnBrk="1" hangingPunct="1"/>
            <a:r>
              <a:rPr lang="hu-HU" dirty="0" smtClean="0"/>
              <a:t>Végrehajtják a gazdasági terveket, a költségvetést, valamint irányítják a gazdasági, a kulturális, a polgári ügyekre és a közbiztonságra vonatkozó adminisztratív munkát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620000" cy="1143000"/>
          </a:xfrm>
        </p:spPr>
        <p:txBody>
          <a:bodyPr/>
          <a:lstStyle/>
          <a:p>
            <a:pPr algn="ctr"/>
            <a:r>
              <a:rPr lang="hu-HU" dirty="0" smtClean="0"/>
              <a:t>Köszönjük megtisztelő figyelmüket!</a:t>
            </a:r>
            <a:endParaRPr lang="hu-HU" dirty="0"/>
          </a:p>
        </p:txBody>
      </p:sp>
      <p:pic>
        <p:nvPicPr>
          <p:cNvPr id="28674" name="Picture 2" descr="\\gvvrhomes02\gvvrhomes02\PohlmullnerN\Dokumentumok\Anyagok\220px-CHN_orthographic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564904"/>
            <a:ext cx="3826024" cy="382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z="2400" dirty="0" smtClean="0"/>
              <a:t>Általános információk</a:t>
            </a:r>
          </a:p>
          <a:p>
            <a:pPr lvl="1" eaLnBrk="1" hangingPunct="1"/>
            <a:r>
              <a:rPr lang="hu-HU" dirty="0" smtClean="0"/>
              <a:t>Földrajz</a:t>
            </a:r>
          </a:p>
          <a:p>
            <a:pPr lvl="1" eaLnBrk="1" hangingPunct="1"/>
            <a:r>
              <a:rPr lang="hu-HU" dirty="0" smtClean="0"/>
              <a:t>Népesség, népsűrűség</a:t>
            </a:r>
          </a:p>
          <a:p>
            <a:pPr lvl="1" eaLnBrk="1" hangingPunct="1"/>
            <a:r>
              <a:rPr lang="hu-HU" dirty="0" smtClean="0"/>
              <a:t>Vallás, etnikumok</a:t>
            </a:r>
          </a:p>
          <a:p>
            <a:pPr lvl="1" eaLnBrk="1" hangingPunct="1"/>
            <a:endParaRPr lang="hu-HU" dirty="0" smtClean="0"/>
          </a:p>
          <a:p>
            <a:pPr eaLnBrk="1" hangingPunct="1"/>
            <a:r>
              <a:rPr lang="hu-HU" sz="2400" dirty="0" smtClean="0"/>
              <a:t>Államszervezet  és közigazgatás</a:t>
            </a:r>
          </a:p>
          <a:p>
            <a:pPr lvl="1" eaLnBrk="1" hangingPunct="1"/>
            <a:r>
              <a:rPr lang="hu-HU" dirty="0" smtClean="0"/>
              <a:t>Államforma</a:t>
            </a:r>
          </a:p>
          <a:p>
            <a:pPr lvl="1" eaLnBrk="1" hangingPunct="1"/>
            <a:r>
              <a:rPr lang="hu-HU" dirty="0" smtClean="0"/>
              <a:t>Államfő</a:t>
            </a:r>
          </a:p>
          <a:p>
            <a:pPr lvl="1" eaLnBrk="1" hangingPunct="1"/>
            <a:r>
              <a:rPr lang="hu-HU" dirty="0" smtClean="0"/>
              <a:t>Hatalmi tényezők</a:t>
            </a:r>
            <a:endParaRPr lang="hu-HU" dirty="0" smtClean="0"/>
          </a:p>
          <a:p>
            <a:pPr lvl="1" eaLnBrk="1" hangingPunct="1"/>
            <a:r>
              <a:rPr lang="hu-HU" dirty="0" smtClean="0"/>
              <a:t>Országos Népi Gyűlés</a:t>
            </a:r>
          </a:p>
          <a:p>
            <a:pPr lvl="1" eaLnBrk="1" hangingPunct="1"/>
            <a:r>
              <a:rPr lang="hu-HU" dirty="0" smtClean="0"/>
              <a:t>Államtanács</a:t>
            </a:r>
          </a:p>
          <a:p>
            <a:pPr lvl="1" eaLnBrk="1" hangingPunct="1"/>
            <a:r>
              <a:rPr lang="hu-HU" dirty="0" smtClean="0"/>
              <a:t>Helyi népi kormányok</a:t>
            </a:r>
          </a:p>
          <a:p>
            <a:pPr eaLnBrk="1" hangingPunct="1">
              <a:buFont typeface="Arial" charset="0"/>
              <a:buNone/>
            </a:pPr>
            <a:r>
              <a:rPr lang="hu-HU" dirty="0" smtClean="0"/>
              <a:t> </a:t>
            </a:r>
          </a:p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900"/>
          </a:xfrm>
        </p:spPr>
        <p:txBody>
          <a:bodyPr/>
          <a:lstStyle/>
          <a:p>
            <a:pPr>
              <a:defRPr/>
            </a:pPr>
            <a:r>
              <a:rPr lang="hu-HU" sz="4000" dirty="0" smtClean="0"/>
              <a:t>Földrajz</a:t>
            </a:r>
            <a:endParaRPr lang="hu-HU" sz="4000" dirty="0"/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>
          <a:xfrm>
            <a:off x="468313" y="1125538"/>
            <a:ext cx="3671887" cy="430212"/>
          </a:xfrm>
        </p:spPr>
        <p:txBody>
          <a:bodyPr/>
          <a:lstStyle/>
          <a:p>
            <a:r>
              <a:rPr lang="hu-HU" dirty="0" smtClean="0"/>
              <a:t>Területe 9,6 millió km</a:t>
            </a:r>
            <a:r>
              <a:rPr lang="hu-HU" baseline="30000" dirty="0" smtClean="0"/>
              <a:t>2</a:t>
            </a:r>
          </a:p>
        </p:txBody>
      </p:sp>
      <p:pic>
        <p:nvPicPr>
          <p:cNvPr id="4100" name="Picture 2" descr="\\gvvrhomes02\gvvrhomes02\PohlmullnerN\Dokumentumok\Anyagok\China_administrative_claimed_included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773238"/>
            <a:ext cx="5891213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\\gvvrhomes02\gvvrhomes02\PohlmullnerN\Dokumentumok\My Pictures\senkaku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141663"/>
            <a:ext cx="27114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zis 9"/>
          <p:cNvSpPr/>
          <p:nvPr/>
        </p:nvSpPr>
        <p:spPr>
          <a:xfrm>
            <a:off x="4787900" y="5373688"/>
            <a:ext cx="698500" cy="627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3348038" y="6092825"/>
            <a:ext cx="698500" cy="627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104" name="Tartalom helye 2"/>
          <p:cNvSpPr txBox="1">
            <a:spLocks/>
          </p:cNvSpPr>
          <p:nvPr/>
        </p:nvSpPr>
        <p:spPr bwMode="auto">
          <a:xfrm>
            <a:off x="468313" y="1484313"/>
            <a:ext cx="36718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hu-HU" sz="2200" dirty="0">
                <a:latin typeface="Calibri" pitchFamily="34" charset="0"/>
              </a:rPr>
              <a:t>Több, mint 5000 sziget</a:t>
            </a:r>
            <a:endParaRPr lang="hu-HU" sz="2200" baseline="30000" dirty="0">
              <a:latin typeface="Calibri" pitchFamily="34" charset="0"/>
            </a:endParaRPr>
          </a:p>
        </p:txBody>
      </p:sp>
      <p:sp>
        <p:nvSpPr>
          <p:cNvPr id="4105" name="Tartalom helye 2"/>
          <p:cNvSpPr txBox="1">
            <a:spLocks/>
          </p:cNvSpPr>
          <p:nvPr/>
        </p:nvSpPr>
        <p:spPr bwMode="auto">
          <a:xfrm>
            <a:off x="468313" y="1844675"/>
            <a:ext cx="36718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hu-HU" sz="2200" dirty="0">
                <a:latin typeface="Calibri" pitchFamily="34" charset="0"/>
              </a:rPr>
              <a:t>Több, mint 1500 folyó</a:t>
            </a:r>
            <a:endParaRPr lang="hu-HU" sz="2200" baseline="30000" dirty="0">
              <a:latin typeface="Calibri" pitchFamily="34" charset="0"/>
            </a:endParaRPr>
          </a:p>
        </p:txBody>
      </p:sp>
      <p:sp>
        <p:nvSpPr>
          <p:cNvPr id="4106" name="Tartalom helye 2"/>
          <p:cNvSpPr txBox="1">
            <a:spLocks/>
          </p:cNvSpPr>
          <p:nvPr/>
        </p:nvSpPr>
        <p:spPr bwMode="auto">
          <a:xfrm>
            <a:off x="4067175" y="836613"/>
            <a:ext cx="36718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hu-HU" sz="2200" dirty="0">
                <a:latin typeface="Calibri" pitchFamily="34" charset="0"/>
              </a:rPr>
              <a:t>A világ legmagasabb hegycsúcsa - Csomolungma</a:t>
            </a:r>
            <a:endParaRPr lang="hu-HU" sz="2200" baseline="30000" dirty="0">
              <a:latin typeface="Calibri" pitchFamily="34" charset="0"/>
            </a:endParaRPr>
          </a:p>
        </p:txBody>
      </p:sp>
      <p:pic>
        <p:nvPicPr>
          <p:cNvPr id="4107" name="Picture 3" descr="\\gvvrhomes02\gvvrhomes02\PohlmullnerN\Dokumentumok\Anyagok\shivling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73016"/>
            <a:ext cx="13398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4" descr="\\gvvrhomes02\gvvrhomes02\PohlmullnerN\Dokumentumok\Anyagok\Qinghai_home%20of%20the%203%20riv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2420938"/>
            <a:ext cx="15382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\\gvvrhomes02\gvvrhomes02\PohlmullnerN\Dokumentumok\Anyagok\cikk851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916832"/>
            <a:ext cx="2522636" cy="1675030"/>
          </a:xfrm>
          <a:prstGeom prst="rect">
            <a:avLst/>
          </a:prstGeom>
          <a:noFill/>
        </p:spPr>
      </p:pic>
      <p:pic>
        <p:nvPicPr>
          <p:cNvPr id="4110" name="Picture 14" descr="\\gvvrhomes02\gvvrhomes02\PohlmullnerN\Dokumentumok\Anyagok\untitl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653136"/>
            <a:ext cx="2952328" cy="1940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9" grpId="0" build="p"/>
      <p:bldP spid="10" grpId="0" animBg="1"/>
      <p:bldP spid="11" grpId="0" animBg="1"/>
      <p:bldP spid="4104" grpId="0"/>
      <p:bldP spid="4105" grpId="0"/>
      <p:bldP spid="4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Népesség, népsűrűség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638" cy="4603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u-HU" sz="1600" dirty="0" smtClean="0">
                <a:latin typeface="Cambria" pitchFamily="18" charset="0"/>
              </a:rPr>
              <a:t>Népesség: 1 348,121 millió fő </a:t>
            </a:r>
          </a:p>
          <a:p>
            <a:endParaRPr lang="hu-HU" dirty="0" smtClean="0"/>
          </a:p>
        </p:txBody>
      </p:sp>
      <p:sp>
        <p:nvSpPr>
          <p:cNvPr id="5124" name="Tartalom helye 2"/>
          <p:cNvSpPr txBox="1">
            <a:spLocks/>
          </p:cNvSpPr>
          <p:nvPr/>
        </p:nvSpPr>
        <p:spPr bwMode="auto">
          <a:xfrm>
            <a:off x="468313" y="1989138"/>
            <a:ext cx="7620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hu-HU" sz="1600" dirty="0">
                <a:latin typeface="Cambria" pitchFamily="18" charset="0"/>
              </a:rPr>
              <a:t>Születéskor várható élettartam (2012-es becslés, </a:t>
            </a:r>
            <a:r>
              <a:rPr lang="hu-HU" sz="1600" dirty="0" err="1">
                <a:latin typeface="Cambria" pitchFamily="18" charset="0"/>
              </a:rPr>
              <a:t>from</a:t>
            </a:r>
            <a:r>
              <a:rPr lang="hu-HU" sz="1600" dirty="0">
                <a:latin typeface="Cambria" pitchFamily="18" charset="0"/>
              </a:rPr>
              <a:t> </a:t>
            </a:r>
            <a:r>
              <a:rPr lang="hu-HU" sz="1600" dirty="0" err="1">
                <a:latin typeface="Cambria" pitchFamily="18" charset="0"/>
              </a:rPr>
              <a:t>the</a:t>
            </a:r>
            <a:r>
              <a:rPr lang="hu-HU" sz="1600" dirty="0">
                <a:latin typeface="Cambria" pitchFamily="18" charset="0"/>
              </a:rPr>
              <a:t> CIA </a:t>
            </a:r>
            <a:r>
              <a:rPr lang="hu-HU" sz="1600" dirty="0" err="1">
                <a:latin typeface="Cambria" pitchFamily="18" charset="0"/>
              </a:rPr>
              <a:t>website</a:t>
            </a:r>
            <a:r>
              <a:rPr lang="hu-HU" sz="1600" dirty="0">
                <a:latin typeface="Cambria" pitchFamily="18" charset="0"/>
              </a:rPr>
              <a:t>): 74,84 év (Hongkong; 82 év)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hu-HU" sz="2200" dirty="0">
              <a:latin typeface="Calibri" pitchFamily="34" charset="0"/>
            </a:endParaRPr>
          </a:p>
        </p:txBody>
      </p:sp>
      <p:sp>
        <p:nvSpPr>
          <p:cNvPr id="5125" name="Tartalom helye 2"/>
          <p:cNvSpPr txBox="1">
            <a:spLocks/>
          </p:cNvSpPr>
          <p:nvPr/>
        </p:nvSpPr>
        <p:spPr bwMode="auto">
          <a:xfrm>
            <a:off x="468313" y="3141663"/>
            <a:ext cx="7620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hu-HU" sz="1600" dirty="0">
                <a:latin typeface="Cambria" pitchFamily="18" charset="0"/>
              </a:rPr>
              <a:t>Nyugdíjkorhatár állami alkalmazottaknál: férfiaknál 60, nőknél 55, fizikai munkát végzőknél: férfiaknál 55, nőknél 50</a:t>
            </a:r>
          </a:p>
        </p:txBody>
      </p:sp>
      <p:sp>
        <p:nvSpPr>
          <p:cNvPr id="5126" name="Tartalom helye 2"/>
          <p:cNvSpPr txBox="1">
            <a:spLocks/>
          </p:cNvSpPr>
          <p:nvPr/>
        </p:nvSpPr>
        <p:spPr bwMode="auto">
          <a:xfrm>
            <a:off x="467544" y="3717032"/>
            <a:ext cx="7620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hu-HU" sz="1600" dirty="0">
                <a:latin typeface="Cambria" pitchFamily="18" charset="0"/>
              </a:rPr>
              <a:t>Munkanélküliség Kínában: 4,1% 2012 első negyedévében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hu-HU" sz="2200" dirty="0">
              <a:latin typeface="Calibri" pitchFamily="34" charset="0"/>
            </a:endParaRPr>
          </a:p>
        </p:txBody>
      </p:sp>
      <p:sp>
        <p:nvSpPr>
          <p:cNvPr id="5127" name="Tartalom helye 2"/>
          <p:cNvSpPr txBox="1">
            <a:spLocks/>
          </p:cNvSpPr>
          <p:nvPr/>
        </p:nvSpPr>
        <p:spPr bwMode="auto">
          <a:xfrm>
            <a:off x="467544" y="4077072"/>
            <a:ext cx="36718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hu-HU" sz="1600" dirty="0">
                <a:latin typeface="Cambria" pitchFamily="18" charset="0"/>
              </a:rPr>
              <a:t>Népsűrűség: 137 fő/km</a:t>
            </a:r>
            <a:r>
              <a:rPr lang="hu-HU" sz="1600" baseline="30000" dirty="0">
                <a:latin typeface="Cambria" pitchFamily="18" charset="0"/>
              </a:rPr>
              <a:t>2</a:t>
            </a:r>
            <a:endParaRPr lang="hu-HU" sz="1600" baseline="30000" dirty="0"/>
          </a:p>
        </p:txBody>
      </p:sp>
      <p:sp>
        <p:nvSpPr>
          <p:cNvPr id="5128" name="Tartalom helye 2"/>
          <p:cNvSpPr txBox="1">
            <a:spLocks/>
          </p:cNvSpPr>
          <p:nvPr/>
        </p:nvSpPr>
        <p:spPr bwMode="auto">
          <a:xfrm>
            <a:off x="468313" y="2565400"/>
            <a:ext cx="36718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hu-HU" sz="1600" dirty="0">
                <a:latin typeface="Cambria" pitchFamily="18" charset="0"/>
              </a:rPr>
              <a:t>2040-re 10-ből 3 kínai lakos 60 évesnél idősebb </a:t>
            </a:r>
            <a:endParaRPr lang="hu-HU" sz="1600" dirty="0"/>
          </a:p>
        </p:txBody>
      </p:sp>
      <p:pic>
        <p:nvPicPr>
          <p:cNvPr id="5129" name="Picture 3" descr="\\gvvrhomes02\gvvrhomes02\PohlmullnerN\Dokumentumok\Anyagok\profimedia-0013480048.jpg"/>
          <p:cNvPicPr>
            <a:picLocks noChangeAspect="1" noChangeArrowheads="1"/>
          </p:cNvPicPr>
          <p:nvPr/>
        </p:nvPicPr>
        <p:blipFill>
          <a:blip r:embed="rId2" cstate="print"/>
          <a:srcRect l="17126" r="13583" b="16779"/>
          <a:stretch>
            <a:fillRect/>
          </a:stretch>
        </p:blipFill>
        <p:spPr bwMode="auto">
          <a:xfrm>
            <a:off x="5364163" y="4149725"/>
            <a:ext cx="263525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" descr="\\gvvrhomes02\gvvrhomes02\PohlmullnerN\Dokumentumok\Anyagok\kinai_gyerekek_1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4652963"/>
            <a:ext cx="287337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artalom helye 2"/>
          <p:cNvSpPr txBox="1">
            <a:spLocks/>
          </p:cNvSpPr>
          <p:nvPr/>
        </p:nvSpPr>
        <p:spPr bwMode="auto">
          <a:xfrm>
            <a:off x="467544" y="4437112"/>
            <a:ext cx="25193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hu-HU" sz="1600" dirty="0">
                <a:latin typeface="Cambria" pitchFamily="18" charset="0"/>
              </a:rPr>
              <a:t>„Egykepolitika”</a:t>
            </a:r>
            <a:endParaRPr lang="hu-HU" sz="1600" dirty="0"/>
          </a:p>
        </p:txBody>
      </p:sp>
      <p:sp>
        <p:nvSpPr>
          <p:cNvPr id="5132" name="Tartalom helye 2"/>
          <p:cNvSpPr txBox="1">
            <a:spLocks/>
          </p:cNvSpPr>
          <p:nvPr/>
        </p:nvSpPr>
        <p:spPr bwMode="auto">
          <a:xfrm>
            <a:off x="467544" y="4797152"/>
            <a:ext cx="25193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hu-HU" sz="1600" dirty="0">
                <a:latin typeface="Cambria" pitchFamily="18" charset="0"/>
              </a:rPr>
              <a:t>Kivándorlás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3" grpId="0" build="p"/>
      <p:bldP spid="5124" grpId="0"/>
      <p:bldP spid="5125" grpId="0"/>
      <p:bldP spid="5126" grpId="0"/>
      <p:bldP spid="5127" grpId="0"/>
      <p:bldP spid="5128" grpId="0"/>
      <p:bldP spid="5131" grpId="0"/>
      <p:bldP spid="51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dirty="0" smtClean="0"/>
              <a:t>Vallás, etnikumok 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457200" y="1412875"/>
            <a:ext cx="4114800" cy="2879725"/>
          </a:xfrm>
        </p:spPr>
        <p:txBody>
          <a:bodyPr/>
          <a:lstStyle/>
          <a:p>
            <a:pPr eaLnBrk="1" hangingPunct="1"/>
            <a:r>
              <a:rPr lang="hu-HU" dirty="0" smtClean="0"/>
              <a:t>Kína lakosságának 95%-a kínai</a:t>
            </a:r>
          </a:p>
          <a:p>
            <a:pPr eaLnBrk="1" hangingPunct="1"/>
            <a:r>
              <a:rPr lang="hu-HU" dirty="0" smtClean="0"/>
              <a:t>56 nemzetiség (92% </a:t>
            </a:r>
            <a:r>
              <a:rPr lang="hu-HU" dirty="0" err="1" smtClean="0"/>
              <a:t>han</a:t>
            </a:r>
            <a:r>
              <a:rPr lang="hu-HU" dirty="0" smtClean="0"/>
              <a:t>)</a:t>
            </a:r>
          </a:p>
          <a:p>
            <a:pPr eaLnBrk="1" hangingPunct="1"/>
            <a:r>
              <a:rPr lang="hu-HU" dirty="0" smtClean="0"/>
              <a:t>Főbb vallások:</a:t>
            </a:r>
          </a:p>
          <a:p>
            <a:pPr marL="411163" lvl="1" indent="0" eaLnBrk="1" hangingPunct="1"/>
            <a:r>
              <a:rPr lang="hu-HU" dirty="0" smtClean="0"/>
              <a:t> Buddhizmus, Taoizmus, Iszlám, Katolicizmus</a:t>
            </a:r>
          </a:p>
        </p:txBody>
      </p:sp>
      <p:pic>
        <p:nvPicPr>
          <p:cNvPr id="6148" name="Picture 5" descr="\\gvvrhomes02\gvvrhomes02\PohlmullnerN\Dokumentumok\Anyagok\konfucianizm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429000"/>
            <a:ext cx="5537200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\\gvvrhomes02\gvvrhomes02\PohlmullnerN\Dokumentumok\Anyagok\200px-Confucius_Laozi_Budd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1997770" cy="2887404"/>
          </a:xfrm>
          <a:prstGeom prst="rect">
            <a:avLst/>
          </a:prstGeom>
          <a:noFill/>
        </p:spPr>
      </p:pic>
      <p:pic>
        <p:nvPicPr>
          <p:cNvPr id="6149" name="Picture 6" descr="\\gvvrhomes02\gvvrhomes02\PohlmullnerN\Dokumentumok\Anyagok\budd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492896"/>
            <a:ext cx="2193032" cy="229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dirty="0" smtClean="0"/>
              <a:t>Tartományok</a:t>
            </a:r>
          </a:p>
        </p:txBody>
      </p:sp>
      <p:pic>
        <p:nvPicPr>
          <p:cNvPr id="7171" name="Kép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863" y="1989138"/>
            <a:ext cx="64674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Szövegdoboz 4"/>
          <p:cNvSpPr txBox="1">
            <a:spLocks noChangeArrowheads="1"/>
          </p:cNvSpPr>
          <p:nvPr/>
        </p:nvSpPr>
        <p:spPr bwMode="auto">
          <a:xfrm>
            <a:off x="5786438" y="4000500"/>
            <a:ext cx="601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>
                <a:latin typeface="Calibri" pitchFamily="34" charset="0"/>
              </a:rPr>
              <a:t>23</a:t>
            </a:r>
          </a:p>
        </p:txBody>
      </p:sp>
      <p:sp>
        <p:nvSpPr>
          <p:cNvPr id="7173" name="Szövegdoboz 5"/>
          <p:cNvSpPr txBox="1">
            <a:spLocks noChangeArrowheads="1"/>
          </p:cNvSpPr>
          <p:nvPr/>
        </p:nvSpPr>
        <p:spPr bwMode="auto">
          <a:xfrm>
            <a:off x="3059113" y="3860800"/>
            <a:ext cx="393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>
                <a:latin typeface="Calibri" pitchFamily="34" charset="0"/>
              </a:rPr>
              <a:t>5</a:t>
            </a:r>
          </a:p>
        </p:txBody>
      </p:sp>
      <p:sp>
        <p:nvSpPr>
          <p:cNvPr id="7174" name="Szövegdoboz 6"/>
          <p:cNvSpPr txBox="1">
            <a:spLocks noChangeArrowheads="1"/>
          </p:cNvSpPr>
          <p:nvPr/>
        </p:nvSpPr>
        <p:spPr bwMode="auto">
          <a:xfrm>
            <a:off x="5508625" y="4868863"/>
            <a:ext cx="3921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>
                <a:latin typeface="Calibri" pitchFamily="34" charset="0"/>
              </a:rPr>
              <a:t>4</a:t>
            </a:r>
          </a:p>
        </p:txBody>
      </p:sp>
      <p:sp>
        <p:nvSpPr>
          <p:cNvPr id="7175" name="Szövegdoboz 7"/>
          <p:cNvSpPr txBox="1">
            <a:spLocks noChangeArrowheads="1"/>
          </p:cNvSpPr>
          <p:nvPr/>
        </p:nvSpPr>
        <p:spPr bwMode="auto">
          <a:xfrm>
            <a:off x="6948488" y="5661025"/>
            <a:ext cx="3921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>
                <a:latin typeface="Calibri" pitchFamily="34" charset="0"/>
              </a:rPr>
              <a:t>2</a:t>
            </a:r>
          </a:p>
        </p:txBody>
      </p:sp>
      <p:sp>
        <p:nvSpPr>
          <p:cNvPr id="13" name="Ellipszis 12"/>
          <p:cNvSpPr/>
          <p:nvPr/>
        </p:nvSpPr>
        <p:spPr>
          <a:xfrm>
            <a:off x="7019925" y="4652963"/>
            <a:ext cx="627063" cy="4111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227763" y="5805488"/>
            <a:ext cx="627062" cy="4111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6227763" y="3573463"/>
            <a:ext cx="627062" cy="4111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7179" name="Tartalom helye 2"/>
          <p:cNvSpPr>
            <a:spLocks noGrp="1"/>
          </p:cNvSpPr>
          <p:nvPr>
            <p:ph idx="1"/>
          </p:nvPr>
        </p:nvSpPr>
        <p:spPr>
          <a:xfrm>
            <a:off x="468313" y="1341438"/>
            <a:ext cx="3671887" cy="1295400"/>
          </a:xfrm>
        </p:spPr>
        <p:txBody>
          <a:bodyPr/>
          <a:lstStyle/>
          <a:p>
            <a:r>
              <a:rPr lang="hu-HU" dirty="0" smtClean="0"/>
              <a:t>Fővárosa Peking</a:t>
            </a:r>
          </a:p>
          <a:p>
            <a:pPr eaLnBrk="1" hangingPunct="1"/>
            <a:r>
              <a:rPr lang="hu-HU" dirty="0" smtClean="0"/>
              <a:t>Legnépesebb városai</a:t>
            </a:r>
          </a:p>
        </p:txBody>
      </p:sp>
      <p:pic>
        <p:nvPicPr>
          <p:cNvPr id="7180" name="Picture 13" descr="\\gvvrhomes02\gvvrhomes02\PohlmullnerN\Dokumentumok\Anyagok\shanghai_skyline_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429000"/>
            <a:ext cx="208756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5" descr="\\gvvrhomes02\gvvrhomes02\PohlmullnerN\Dokumentumok\Anyagok\abb_peking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628775"/>
            <a:ext cx="21494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7" descr="\\gvvrhomes02\gvvrhomes02\PohlmullnerN\Dokumentumok\Anyagok\Hong_Kong_Reseguide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5013176"/>
            <a:ext cx="221615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2" grpId="0"/>
      <p:bldP spid="7173" grpId="0"/>
      <p:bldP spid="7174" grpId="0"/>
      <p:bldP spid="7175" grpId="0"/>
      <p:bldP spid="13" grpId="0" animBg="1"/>
      <p:bldP spid="15" grpId="0" animBg="1"/>
      <p:bldP spid="16" grpId="0" animBg="1"/>
      <p:bldP spid="71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620000" cy="1143000"/>
          </a:xfrm>
        </p:spPr>
        <p:txBody>
          <a:bodyPr/>
          <a:lstStyle/>
          <a:p>
            <a:pPr eaLnBrk="1" hangingPunct="1"/>
            <a:r>
              <a:rPr lang="hu-HU" sz="4400" dirty="0" smtClean="0"/>
              <a:t>Államszervezet  és közigazgatás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265113" eaLnBrk="1" hangingPunct="1"/>
            <a:r>
              <a:rPr lang="hu-HU" sz="2400" u="sng" dirty="0" smtClean="0"/>
              <a:t>Államforma</a:t>
            </a:r>
            <a:r>
              <a:rPr lang="hu-HU" sz="2400" dirty="0" smtClean="0"/>
              <a:t>: Népköztársaság</a:t>
            </a:r>
          </a:p>
          <a:p>
            <a:pPr marL="776288" lvl="2" indent="0" eaLnBrk="1" hangingPunct="1">
              <a:buFont typeface="Arial" charset="0"/>
              <a:buNone/>
            </a:pPr>
            <a:r>
              <a:rPr lang="hu-HU" dirty="0" smtClean="0"/>
              <a:t>(1911. december 31-ig császárság, 1912. január 1-jétől köztársaság volt, 1949. október 1-jétől népköztársaság)</a:t>
            </a:r>
          </a:p>
          <a:p>
            <a:pPr marL="354013" indent="-265113" eaLnBrk="1" hangingPunct="1"/>
            <a:r>
              <a:rPr lang="hu-HU" sz="2400" dirty="0" smtClean="0"/>
              <a:t>Az első választások: 1953 májusa és 1954 augusztusa között</a:t>
            </a:r>
          </a:p>
          <a:p>
            <a:pPr marL="354013" indent="-265113" eaLnBrk="1" hangingPunct="1"/>
            <a:r>
              <a:rPr lang="hu-HU" sz="2400" dirty="0" smtClean="0"/>
              <a:t>Az Országos Népi Gyűlés (ONGY) első, megalakuló ülése:</a:t>
            </a:r>
          </a:p>
          <a:p>
            <a:pPr marL="354013" indent="-265113" eaLnBrk="1" hangingPunct="1">
              <a:buFont typeface="Arial" charset="0"/>
              <a:buNone/>
            </a:pPr>
            <a:r>
              <a:rPr lang="hu-HU" sz="2400" dirty="0" smtClean="0"/>
              <a:t>	1954. szeptember 15.</a:t>
            </a:r>
          </a:p>
          <a:p>
            <a:pPr marL="354013" indent="-265113" eaLnBrk="1" hangingPunct="1">
              <a:buFont typeface="Arial" charset="0"/>
              <a:buNone/>
            </a:pPr>
            <a:r>
              <a:rPr lang="hu-HU" sz="2400" dirty="0" smtClean="0"/>
              <a:t>	A Kínai Népköztársaság első alkotmányának elfogadása</a:t>
            </a:r>
          </a:p>
          <a:p>
            <a:pPr marL="354013" indent="-265113" eaLnBrk="1" hangingPunct="1">
              <a:buFont typeface="Arial" charset="0"/>
              <a:buNone/>
            </a:pPr>
            <a:r>
              <a:rPr lang="hu-HU" sz="2400" dirty="0" smtClean="0"/>
              <a:t>	Ekkor tértek át polgári kormányzásra</a:t>
            </a:r>
          </a:p>
          <a:p>
            <a:pPr marL="354013" indent="-265113"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400" dirty="0" smtClean="0"/>
              <a:t>Az államfő</a:t>
            </a:r>
          </a:p>
        </p:txBody>
      </p:sp>
      <p:sp>
        <p:nvSpPr>
          <p:cNvPr id="9219" name="Szövegdoboz 5"/>
          <p:cNvSpPr txBox="1">
            <a:spLocks noChangeArrowheads="1"/>
          </p:cNvSpPr>
          <p:nvPr/>
        </p:nvSpPr>
        <p:spPr bwMode="auto">
          <a:xfrm>
            <a:off x="395288" y="1557338"/>
            <a:ext cx="5832475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chemeClr val="accent1"/>
              </a:buClr>
            </a:pPr>
            <a:r>
              <a:rPr lang="hu-HU" sz="2200" u="sng" dirty="0" err="1">
                <a:latin typeface="Calibri" pitchFamily="34" charset="0"/>
              </a:rPr>
              <a:t>Xi</a:t>
            </a:r>
            <a:r>
              <a:rPr lang="hu-HU" sz="2200" u="sng" dirty="0">
                <a:latin typeface="Calibri" pitchFamily="34" charset="0"/>
              </a:rPr>
              <a:t> </a:t>
            </a:r>
            <a:r>
              <a:rPr lang="hu-HU" sz="2200" u="sng" dirty="0" err="1">
                <a:latin typeface="Calibri" pitchFamily="34" charset="0"/>
              </a:rPr>
              <a:t>Jinping</a:t>
            </a:r>
            <a:r>
              <a:rPr lang="hu-HU" sz="2200" u="sng" dirty="0">
                <a:latin typeface="Calibri" pitchFamily="34" charset="0"/>
              </a:rPr>
              <a:t> </a:t>
            </a:r>
            <a:r>
              <a:rPr lang="zh-CN" altLang="en-US" sz="2200" u="sng" dirty="0">
                <a:latin typeface="Calibri" pitchFamily="34" charset="0"/>
              </a:rPr>
              <a:t>习近平</a:t>
            </a:r>
            <a:endParaRPr lang="hu-HU" sz="2200" u="sng" dirty="0">
              <a:latin typeface="Calibri" pitchFamily="34" charset="0"/>
            </a:endParaRPr>
          </a:p>
          <a:p>
            <a:pPr marL="639763" lvl="1" indent="-279400">
              <a:spcBef>
                <a:spcPts val="475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hu-HU" sz="2000" dirty="0">
                <a:latin typeface="Calibri" pitchFamily="34" charset="0"/>
              </a:rPr>
              <a:t>A Kommunista Párt és a Központi Bizottság elnöke</a:t>
            </a:r>
          </a:p>
          <a:p>
            <a:pPr marL="639763" lvl="1" indent="-279400">
              <a:spcBef>
                <a:spcPts val="475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hu-HU" sz="2000" dirty="0">
                <a:latin typeface="Calibri" pitchFamily="34" charset="0"/>
              </a:rPr>
              <a:t>A Kínai Népköztársaság elnöke</a:t>
            </a:r>
          </a:p>
          <a:p>
            <a:pPr marL="639763" lvl="1" indent="-279400">
              <a:spcBef>
                <a:spcPts val="475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hu-HU" sz="2000" dirty="0">
                <a:latin typeface="Calibri" pitchFamily="34" charset="0"/>
              </a:rPr>
              <a:t>A Központi Katonai Bizottság elnöke</a:t>
            </a:r>
          </a:p>
          <a:p>
            <a:pPr marL="639763" lvl="1" indent="-279400">
              <a:spcBef>
                <a:spcPts val="12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hu-HU" sz="2000" dirty="0">
                <a:latin typeface="Calibri" pitchFamily="34" charset="0"/>
              </a:rPr>
              <a:t>Az Országos Népi Gyűlés választja</a:t>
            </a:r>
          </a:p>
          <a:p>
            <a:pPr marL="639763" lvl="1" indent="-279400">
              <a:spcBef>
                <a:spcPts val="475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hu-HU" sz="2000" dirty="0">
                <a:latin typeface="Calibri" pitchFamily="34" charset="0"/>
              </a:rPr>
              <a:t>5 évig tart a megbízatása</a:t>
            </a:r>
          </a:p>
          <a:p>
            <a:pPr marL="639763" lvl="1" indent="-279400">
              <a:spcBef>
                <a:spcPts val="475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hu-HU" sz="2000" dirty="0">
                <a:latin typeface="Calibri" pitchFamily="34" charset="0"/>
              </a:rPr>
              <a:t>Csak két egymást követő cikluson keresztül töltheti be posztját</a:t>
            </a:r>
          </a:p>
        </p:txBody>
      </p:sp>
      <p:pic>
        <p:nvPicPr>
          <p:cNvPr id="9220" name="Picture 8" descr="http://upload.wikimedia.org/wikipedia/commons/thumb/2/28/Xi_Jinping_Sept._19%2C_2012.jpg/220px-Xi_Jinping_Sept._19%2C_20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573463"/>
            <a:ext cx="2095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400" dirty="0" smtClean="0"/>
              <a:t>Hatalmi tényezők</a:t>
            </a:r>
          </a:p>
        </p:txBody>
      </p:sp>
      <p:sp>
        <p:nvSpPr>
          <p:cNvPr id="20483" name="Szövegdoboz 7"/>
          <p:cNvSpPr txBox="1">
            <a:spLocks noChangeArrowheads="1"/>
          </p:cNvSpPr>
          <p:nvPr/>
        </p:nvSpPr>
        <p:spPr bwMode="auto">
          <a:xfrm>
            <a:off x="2555875" y="1844675"/>
            <a:ext cx="3024188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600" u="sng">
                <a:latin typeface="Calibri" pitchFamily="34" charset="0"/>
              </a:rPr>
              <a:t>Az Állam</a:t>
            </a:r>
            <a:endParaRPr lang="hu-HU" sz="3600">
              <a:latin typeface="Calibri" pitchFamily="34" charset="0"/>
            </a:endParaRPr>
          </a:p>
        </p:txBody>
      </p:sp>
      <p:sp>
        <p:nvSpPr>
          <p:cNvPr id="20484" name="Szövegdoboz 8"/>
          <p:cNvSpPr txBox="1">
            <a:spLocks noChangeArrowheads="1"/>
          </p:cNvSpPr>
          <p:nvPr/>
        </p:nvSpPr>
        <p:spPr bwMode="auto">
          <a:xfrm>
            <a:off x="1763713" y="3213100"/>
            <a:ext cx="4792662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600" u="sng">
                <a:latin typeface="Calibri" pitchFamily="34" charset="0"/>
              </a:rPr>
              <a:t>A Kínai Kommunista Párt</a:t>
            </a:r>
          </a:p>
        </p:txBody>
      </p:sp>
      <p:sp>
        <p:nvSpPr>
          <p:cNvPr id="20485" name="Szövegdoboz 9"/>
          <p:cNvSpPr txBox="1">
            <a:spLocks noChangeArrowheads="1"/>
          </p:cNvSpPr>
          <p:nvPr/>
        </p:nvSpPr>
        <p:spPr bwMode="auto">
          <a:xfrm>
            <a:off x="2916238" y="4581525"/>
            <a:ext cx="2317750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600" u="sng">
                <a:latin typeface="Calibri" pitchFamily="34" charset="0"/>
              </a:rPr>
              <a:t>A Hadsereg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muló">
  <a:themeElements>
    <a:clrScheme name="Simuló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muló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4452</TotalTime>
  <Words>535</Words>
  <Application>Microsoft Office PowerPoint</Application>
  <PresentationFormat>Diavetítés a képernyőre (4:3 oldalarány)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Simuló</vt:lpstr>
      <vt:lpstr>A Kínai Népköztársaság</vt:lpstr>
      <vt:lpstr>Tartalom</vt:lpstr>
      <vt:lpstr>Földrajz</vt:lpstr>
      <vt:lpstr>Népesség, népsűrűség</vt:lpstr>
      <vt:lpstr>Vallás, etnikumok </vt:lpstr>
      <vt:lpstr>Tartományok</vt:lpstr>
      <vt:lpstr>Államszervezet  és közigazgatás</vt:lpstr>
      <vt:lpstr>Az államfő</vt:lpstr>
      <vt:lpstr>Hatalmi tényezők</vt:lpstr>
      <vt:lpstr>Az Országos Népi Gyűlés:</vt:lpstr>
      <vt:lpstr>Feladat- és hatásköre:</vt:lpstr>
      <vt:lpstr>Az Államtanács:</vt:lpstr>
      <vt:lpstr>Helyi népi kormányok:</vt:lpstr>
      <vt:lpstr>Köszönjük megtisztelő figyelmüket!</vt:lpstr>
    </vt:vector>
  </TitlesOfParts>
  <Company>KD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Kínai Népköztársaság</dc:title>
  <dc:creator>Szálkai Anna</dc:creator>
  <cp:lastModifiedBy>Tisza Vilmos</cp:lastModifiedBy>
  <cp:revision>154</cp:revision>
  <cp:lastPrinted>2012-11-13T14:30:18Z</cp:lastPrinted>
  <dcterms:created xsi:type="dcterms:W3CDTF">2012-11-13T11:29:58Z</dcterms:created>
  <dcterms:modified xsi:type="dcterms:W3CDTF">2013-01-17T14:55:44Z</dcterms:modified>
</cp:coreProperties>
</file>